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 ContentType="image/ti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399" r:id="rId2"/>
    <p:sldId id="376" r:id="rId3"/>
    <p:sldId id="377" r:id="rId4"/>
    <p:sldId id="380" r:id="rId5"/>
    <p:sldId id="381" r:id="rId6"/>
    <p:sldId id="396" r:id="rId7"/>
    <p:sldId id="397" r:id="rId8"/>
    <p:sldId id="398" r:id="rId9"/>
    <p:sldId id="257" r:id="rId10"/>
    <p:sldId id="258" r:id="rId11"/>
    <p:sldId id="259" r:id="rId12"/>
    <p:sldId id="260" r:id="rId13"/>
    <p:sldId id="261" r:id="rId14"/>
    <p:sldId id="262" r:id="rId15"/>
    <p:sldId id="263" r:id="rId16"/>
    <p:sldId id="264" r:id="rId17"/>
    <p:sldId id="400"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1pPr>
    <a:lvl2pPr marL="0" marR="0" indent="3429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2pPr>
    <a:lvl3pPr marL="0" marR="0" indent="6858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3pPr>
    <a:lvl4pPr marL="0" marR="0" indent="10287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4pPr>
    <a:lvl5pPr marL="0" marR="0" indent="13716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5pPr>
    <a:lvl6pPr marL="0" marR="0" indent="17145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6pPr>
    <a:lvl7pPr marL="0" marR="0" indent="20574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7pPr>
    <a:lvl8pPr marL="0" marR="0" indent="24003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8pPr>
    <a:lvl9pPr marL="0" marR="0" indent="27432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CB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12700" cap="flat">
              <a:solidFill>
                <a:srgbClr val="E7EAEB"/>
              </a:solidFill>
              <a:prstDash val="solid"/>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FFFFFF"/>
          </a:solidFill>
        </a:fill>
      </a:tcStyle>
    </a:wholeTbl>
    <a:band2H>
      <a:tcTxStyle/>
      <a:tcStyle>
        <a:tcBdr/>
        <a:fill>
          <a:solidFill>
            <a:srgbClr val="EFF1F3"/>
          </a:solidFill>
        </a:fill>
      </a:tcStyle>
    </a:band2H>
    <a:firstCol>
      <a:tcTxStyle b="off" i="off">
        <a:fontRef idx="minor">
          <a:srgbClr val="FFFFFF"/>
        </a:fontRef>
        <a:srgbClr val="FFFFFF"/>
      </a:tcTxStyle>
      <a:tcStyle>
        <a:tcBdr>
          <a:left>
            <a:ln w="28575" cap="flat">
              <a:noFill/>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Col>
    <a:lastRow>
      <a:tcTxStyle b="off" i="on">
        <a:font>
          <a:latin typeface="Times"/>
          <a:ea typeface="Times"/>
          <a:cs typeface="Times"/>
        </a:font>
        <a:srgbClr val="0048AA"/>
      </a:tcTxStyle>
      <a:tcStyle>
        <a:tcBdr>
          <a:left>
            <a:ln w="12700" cap="flat">
              <a:noFill/>
              <a:miter lim="400000"/>
            </a:ln>
          </a:left>
          <a:right>
            <a:ln w="12700" cap="flat">
              <a:noFill/>
              <a:miter lim="400000"/>
            </a:ln>
          </a:right>
          <a:top>
            <a:ln w="12700" cap="flat">
              <a:noFill/>
              <a:miter lim="400000"/>
            </a:ln>
          </a:top>
          <a:bottom>
            <a:ln w="28575" cap="flat">
              <a:noFill/>
              <a:miter lim="400000"/>
            </a:ln>
          </a:bottom>
          <a:insideH>
            <a:ln w="12700" cap="flat">
              <a:noFill/>
              <a:miter lim="400000"/>
            </a:ln>
          </a:insideH>
          <a:insideV>
            <a:ln w="12700" cap="flat">
              <a:noFill/>
              <a:miter lim="400000"/>
            </a:ln>
          </a:insideV>
        </a:tcBdr>
        <a:fill>
          <a:solidFill>
            <a:srgbClr val="E7EAEB"/>
          </a:solidFill>
        </a:fill>
      </a:tcStyle>
    </a:lastRow>
    <a:firstRow>
      <a:tcTxStyle b="off" i="off">
        <a:fontRef idx="minor">
          <a:srgbClr val="FFFFFF"/>
        </a:fontRef>
        <a:srgbClr val="FFFFFF"/>
      </a:tcTxStyle>
      <a:tcStyle>
        <a:tcBdr>
          <a:left>
            <a:ln w="12700" cap="flat">
              <a:solidFill>
                <a:srgbClr val="E7EAEB"/>
              </a:solidFill>
              <a:prstDash val="solid"/>
              <a:miter lim="400000"/>
            </a:ln>
          </a:left>
          <a:right>
            <a:ln w="12700" cap="flat">
              <a:solidFill>
                <a:srgbClr val="E7EAEB"/>
              </a:solidFill>
              <a:prstDash val="solid"/>
              <a:miter lim="400000"/>
            </a:ln>
          </a:right>
          <a:top>
            <a:ln w="28575" cap="flat">
              <a:noFill/>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Row>
  </a:tblStyle>
  <a:tblStyle styleId="{C7B018BB-80A7-4F77-B60F-C8B233D01FF8}" styleName="">
    <a:tblBg/>
    <a:wholeTbl>
      <a:tcTxStyle>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83"/>
    <p:restoredTop sz="82404"/>
  </p:normalViewPr>
  <p:slideViewPr>
    <p:cSldViewPr snapToGrid="0" snapToObjects="1">
      <p:cViewPr varScale="1">
        <p:scale>
          <a:sx n="67" d="100"/>
          <a:sy n="67" d="100"/>
        </p:scale>
        <p:origin x="23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Shape 78"/>
          <p:cNvSpPr>
            <a:spLocks noGrp="1" noRot="1" noChangeAspect="1"/>
          </p:cNvSpPr>
          <p:nvPr>
            <p:ph type="sldImg"/>
          </p:nvPr>
        </p:nvSpPr>
        <p:spPr>
          <a:xfrm>
            <a:off x="1143000" y="685800"/>
            <a:ext cx="4572000" cy="3429000"/>
          </a:xfrm>
          <a:prstGeom prst="rect">
            <a:avLst/>
          </a:prstGeom>
        </p:spPr>
        <p:txBody>
          <a:bodyPr/>
          <a:lstStyle/>
          <a:p>
            <a:endParaRPr/>
          </a:p>
        </p:txBody>
      </p:sp>
      <p:sp>
        <p:nvSpPr>
          <p:cNvPr id="79" name="Shape 7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600">
        <a:latin typeface="Lucida Grande"/>
        <a:ea typeface="Lucida Grande"/>
        <a:cs typeface="Lucida Grande"/>
        <a:sym typeface="Lucida Grande"/>
      </a:defRPr>
    </a:lvl1pPr>
    <a:lvl2pPr indent="228600" defTabSz="457200" latinLnBrk="0">
      <a:defRPr sz="1600">
        <a:latin typeface="Lucida Grande"/>
        <a:ea typeface="Lucida Grande"/>
        <a:cs typeface="Lucida Grande"/>
        <a:sym typeface="Lucida Grande"/>
      </a:defRPr>
    </a:lvl2pPr>
    <a:lvl3pPr indent="457200" defTabSz="457200" latinLnBrk="0">
      <a:defRPr sz="1600">
        <a:latin typeface="Lucida Grande"/>
        <a:ea typeface="Lucida Grande"/>
        <a:cs typeface="Lucida Grande"/>
        <a:sym typeface="Lucida Grande"/>
      </a:defRPr>
    </a:lvl3pPr>
    <a:lvl4pPr indent="685800" defTabSz="457200" latinLnBrk="0">
      <a:defRPr sz="1600">
        <a:latin typeface="Lucida Grande"/>
        <a:ea typeface="Lucida Grande"/>
        <a:cs typeface="Lucida Grande"/>
        <a:sym typeface="Lucida Grande"/>
      </a:defRPr>
    </a:lvl4pPr>
    <a:lvl5pPr indent="914400" defTabSz="457200" latinLnBrk="0">
      <a:defRPr sz="1600">
        <a:latin typeface="Lucida Grande"/>
        <a:ea typeface="Lucida Grande"/>
        <a:cs typeface="Lucida Grande"/>
        <a:sym typeface="Lucida Grande"/>
      </a:defRPr>
    </a:lvl5pPr>
    <a:lvl6pPr indent="1143000" defTabSz="457200" latinLnBrk="0">
      <a:defRPr sz="1600">
        <a:latin typeface="Lucida Grande"/>
        <a:ea typeface="Lucida Grande"/>
        <a:cs typeface="Lucida Grande"/>
        <a:sym typeface="Lucida Grande"/>
      </a:defRPr>
    </a:lvl6pPr>
    <a:lvl7pPr indent="1371600" defTabSz="457200" latinLnBrk="0">
      <a:defRPr sz="1600">
        <a:latin typeface="Lucida Grande"/>
        <a:ea typeface="Lucida Grande"/>
        <a:cs typeface="Lucida Grande"/>
        <a:sym typeface="Lucida Grande"/>
      </a:defRPr>
    </a:lvl7pPr>
    <a:lvl8pPr indent="1600200" defTabSz="457200" latinLnBrk="0">
      <a:defRPr sz="1600">
        <a:latin typeface="Lucida Grande"/>
        <a:ea typeface="Lucida Grande"/>
        <a:cs typeface="Lucida Grande"/>
        <a:sym typeface="Lucida Grande"/>
      </a:defRPr>
    </a:lvl8pPr>
    <a:lvl9pPr indent="1828800" defTabSz="457200" latinLnBrk="0">
      <a:defRPr sz="16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projecteuclid.org/handle/euclid.bam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Adapted from http://</a:t>
            </a:r>
            <a:r>
              <a:rPr lang="en-US" dirty="0" err="1"/>
              <a:t>www.cs.princeton.edu</a:t>
            </a:r>
            <a:r>
              <a:rPr lang="en-US" dirty="0"/>
              <a:t>/~</a:t>
            </a:r>
            <a:r>
              <a:rPr lang="en-US" dirty="0" err="1"/>
              <a:t>wayne</a:t>
            </a:r>
            <a:r>
              <a:rPr lang="en-US" dirty="0"/>
              <a:t>/</a:t>
            </a:r>
            <a:r>
              <a:rPr lang="en-US" dirty="0" err="1"/>
              <a:t>kleinberg-tardos</a:t>
            </a:r>
            <a:r>
              <a:rPr lang="en-US" dirty="0"/>
              <a:t> and </a:t>
            </a:r>
            <a:r>
              <a:rPr lang="en-CA" altLang="zh-CN" sz="1600" dirty="0">
                <a:solidFill>
                  <a:srgbClr val="000000"/>
                </a:solidFill>
                <a:latin typeface="Arial"/>
                <a:ea typeface="Lucida Grande"/>
                <a:cs typeface="Lucida Grande"/>
                <a:sym typeface="Lucida Grande"/>
              </a:rPr>
              <a:t>https://</a:t>
            </a:r>
            <a:r>
              <a:rPr lang="en-CA" altLang="zh-CN" sz="1600" dirty="0" err="1">
                <a:solidFill>
                  <a:srgbClr val="000000"/>
                </a:solidFill>
                <a:latin typeface="Arial"/>
                <a:ea typeface="Lucida Grande"/>
                <a:cs typeface="Lucida Grande"/>
                <a:sym typeface="Lucida Grande"/>
              </a:rPr>
              <a:t>ece.uwaterloo.ca</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dwharder</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aads</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Lecture_materials</a:t>
            </a:r>
            <a:r>
              <a:rPr lang="en-CA" altLang="zh-CN" sz="1600" dirty="0">
                <a:solidFill>
                  <a:srgbClr val="000000"/>
                </a:solidFill>
                <a:latin typeface="Arial"/>
                <a:ea typeface="Lucida Grande"/>
                <a:cs typeface="Lucida Grande"/>
                <a:sym typeface="Lucida Grande"/>
              </a:rPr>
              <a:t>/</a:t>
            </a:r>
            <a:endParaRPr lang="en-US" dirty="0"/>
          </a:p>
        </p:txBody>
      </p:sp>
    </p:spTree>
    <p:extLst>
      <p:ext uri="{BB962C8B-B14F-4D97-AF65-F5344CB8AC3E}">
        <p14:creationId xmlns:p14="http://schemas.microsoft.com/office/powerpoint/2010/main" val="1016497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pPr>
              <a:buClr>
                <a:srgbClr val="000000"/>
              </a:buClr>
              <a:buFont typeface="Lucida Sans"/>
            </a:pPr>
            <a:r>
              <a:rPr dirty="0"/>
              <a:t>[</a:t>
            </a:r>
            <a:r>
              <a:rPr dirty="0" err="1"/>
              <a:t>wayne</a:t>
            </a:r>
            <a:r>
              <a:rPr dirty="0"/>
              <a:t> s18] try to use it pejoratively, e.g., dynamic smell emanating from locker room. :) </a:t>
            </a:r>
          </a:p>
          <a:p>
            <a:pPr>
              <a:buClr>
                <a:srgbClr val="000000"/>
              </a:buClr>
              <a:buFont typeface="Lucida Sans"/>
            </a:pPr>
            <a:r>
              <a:rPr dirty="0"/>
              <a:t>It also has a very interesting property as an adjective, and that is its impossible to use the word, dynamic, in a pejorative sense. Try thinking of some combination that will possibly give it a pejorative meaning. Its impossible. Thus, I thought dynamic programming was a good name. It was something not even a Congressman could object to.</a:t>
            </a:r>
          </a:p>
          <a:p>
            <a:pPr>
              <a:buClr>
                <a:srgbClr val="000000"/>
              </a:buClr>
              <a:buFont typeface="Lucida Sans"/>
            </a:pPr>
            <a:endParaRPr dirty="0"/>
          </a:p>
          <a:p>
            <a:pPr>
              <a:buClr>
                <a:srgbClr val="000000"/>
              </a:buClr>
              <a:buFont typeface="Lucida Sans"/>
            </a:pPr>
            <a:r>
              <a:rPr dirty="0"/>
              <a:t>Secretary of Defense = Charles Wilson</a:t>
            </a:r>
          </a:p>
          <a:p>
            <a:pPr>
              <a:buClr>
                <a:srgbClr val="000000"/>
              </a:buClr>
              <a:buFont typeface="Lucida Sans"/>
            </a:pPr>
            <a:r>
              <a:rPr dirty="0"/>
              <a:t>Bellman was at RAND working for Air Force</a:t>
            </a:r>
          </a:p>
          <a:p>
            <a:pPr>
              <a:buClr>
                <a:srgbClr val="000000"/>
              </a:buClr>
              <a:buFont typeface="Lucida Sans"/>
            </a:pPr>
            <a:endParaRPr dirty="0"/>
          </a:p>
          <a:p>
            <a:pPr>
              <a:buClr>
                <a:srgbClr val="000000"/>
              </a:buClr>
              <a:buFont typeface="Lucida Sans"/>
            </a:pPr>
            <a:r>
              <a:rPr dirty="0"/>
              <a:t>The theory of dynamic programming. </a:t>
            </a:r>
            <a:r>
              <a:rPr dirty="0">
                <a:hlinkClick r:id="rId3"/>
              </a:rPr>
              <a:t>Bull. Amer. Math. Soc.</a:t>
            </a:r>
            <a:r>
              <a:rPr dirty="0"/>
              <a:t> Volume 60, Number 6 (1954), 503-515.</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t>https://www.ciriscience.org/why-train-certify-CIRI-K-12.php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The p(j) gives us an easy way to identify all incompatible jobs (that finish before j). </a:t>
            </a:r>
          </a:p>
          <a:p>
            <a:endParaRPr/>
          </a:p>
          <a:p>
            <a:r>
              <a:t>For a given j, can computer p(j) in O(log n) time via binary search because jobs are sorted by finish times.</a:t>
            </a:r>
          </a:p>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The p(j) gives us an easy way to identify all incompatible jobs (that finish before j). </a:t>
            </a:r>
          </a:p>
          <a:p>
            <a:endParaRPr/>
          </a:p>
          <a:p>
            <a:r>
              <a:t>For a given j, can computer p(j) in O(log n) time via binary search because jobs are sorted by finish times.</a:t>
            </a:r>
          </a:p>
          <a:p>
            <a:endParaRPr/>
          </a:p>
        </p:txBody>
      </p:sp>
    </p:spTree>
    <p:extLst>
      <p:ext uri="{BB962C8B-B14F-4D97-AF65-F5344CB8AC3E}">
        <p14:creationId xmlns:p14="http://schemas.microsoft.com/office/powerpoint/2010/main" val="2683260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r>
              <a:t>This is sometimes known as the “dynamic programming equation” or “Bellman equation.”</a:t>
            </a:r>
          </a:p>
          <a:p>
            <a:endParaRPr/>
          </a:p>
          <a:p>
            <a:r>
              <a:t>OPT(j) \;=\;</a:t>
            </a:r>
          </a:p>
          <a:p>
            <a:r>
              <a:t>\begin{cases}</a:t>
            </a:r>
          </a:p>
          <a:p>
            <a:r>
              <a:t>\;0 &amp; \text { if } j = 0 \\[.3em]</a:t>
            </a:r>
          </a:p>
          <a:p>
            <a:r>
              <a:t>\;\max \left \{ \, OPT(j-1), \; v_j + OPT(p(j)) \, \right \} &amp; \text { if } j &gt; 0 \\</a:t>
            </a:r>
          </a:p>
          <a:p>
            <a:r>
              <a:t>\end{cases}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noRot="1" noChangeAspect="1"/>
          </p:cNvSpPr>
          <p:nvPr>
            <p:ph type="sldImg"/>
          </p:nvPr>
        </p:nvSpPr>
        <p:spPr>
          <a:prstGeom prst="rect">
            <a:avLst/>
          </a:prstGeom>
        </p:spPr>
        <p:txBody>
          <a:bodyPr/>
          <a:lstStyle/>
          <a:p>
            <a:endParaRPr/>
          </a:p>
        </p:txBody>
      </p:sp>
      <p:sp>
        <p:nvSpPr>
          <p:cNvPr id="314" name="Shape 314"/>
          <p:cNvSpPr>
            <a:spLocks noGrp="1"/>
          </p:cNvSpPr>
          <p:nvPr>
            <p:ph type="body" sz="quarter" idx="1"/>
          </p:nvPr>
        </p:nvSpPr>
        <p:spPr>
          <a:prstGeom prst="rect">
            <a:avLst/>
          </a:prstGeom>
        </p:spPr>
        <p:txBody>
          <a:bodyPr/>
          <a:lstStyle/>
          <a:p>
            <a:pPr>
              <a:buClr>
                <a:srgbClr val="000000"/>
              </a:buClr>
              <a:buFont typeface="Lucida Sans"/>
            </a:pPr>
            <a:r>
              <a:rPr dirty="0"/>
              <a:t>Worst case occurs when p[j] = j - 1 for each j</a:t>
            </a:r>
          </a:p>
          <a:p>
            <a:pPr>
              <a:buClr>
                <a:srgbClr val="000000"/>
              </a:buClr>
              <a:buFont typeface="Lucida Sans"/>
            </a:pPr>
            <a:endParaRPr dirty="0"/>
          </a:p>
          <a:p>
            <a:pPr>
              <a:buClr>
                <a:srgbClr val="000000"/>
              </a:buClr>
              <a:buFont typeface="Lucida Sans"/>
            </a:pPr>
            <a:r>
              <a:rPr dirty="0"/>
              <a:t>T(n) \; = \; </a:t>
            </a:r>
          </a:p>
          <a:p>
            <a:pPr>
              <a:buClr>
                <a:srgbClr val="000000"/>
              </a:buClr>
              <a:buFont typeface="Lucida Sans"/>
            </a:pPr>
            <a:r>
              <a:rPr dirty="0"/>
              <a:t>\begin{cases}</a:t>
            </a:r>
          </a:p>
          <a:p>
            <a:pPr>
              <a:buClr>
                <a:srgbClr val="000000"/>
              </a:buClr>
              <a:buFont typeface="Lucida Sans"/>
            </a:pPr>
            <a:r>
              <a:rPr dirty="0"/>
              <a:t>\;\Theta(1) &amp; \text{ if $n = 1$ } \\[.7em]</a:t>
            </a:r>
          </a:p>
          <a:p>
            <a:pPr>
              <a:buClr>
                <a:srgbClr val="000000"/>
              </a:buClr>
              <a:buFont typeface="Lucida Sans"/>
            </a:pPr>
            <a:r>
              <a:rPr dirty="0"/>
              <a:t>\;2T(n - 1) \;+\;  \Theta(1) &amp; \text{ if $n &gt; 1$ } \\</a:t>
            </a:r>
          </a:p>
          <a:p>
            <a:pPr>
              <a:buClr>
                <a:srgbClr val="000000"/>
              </a:buClr>
              <a:buFont typeface="Lucida Sans"/>
            </a:pPr>
            <a:r>
              <a:rPr dirty="0"/>
              <a:t>\end{cases}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p>
            <a:r>
              <a:t>[wayne s18] perhaps a slide about programming languages that do automatic memoization (e.g., Lisp)</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a:spLocks noGrp="1" noRot="1" noChangeAspect="1"/>
          </p:cNvSpPr>
          <p:nvPr>
            <p:ph type="sldImg"/>
          </p:nvPr>
        </p:nvSpPr>
        <p:spPr>
          <a:prstGeom prst="rect">
            <a:avLst/>
          </a:prstGeom>
        </p:spPr>
        <p:txBody>
          <a:bodyPr/>
          <a:lstStyle/>
          <a:p>
            <a:endParaRPr/>
          </a:p>
        </p:txBody>
      </p:sp>
      <p:sp>
        <p:nvSpPr>
          <p:cNvPr id="398" name="Shape 398"/>
          <p:cNvSpPr>
            <a:spLocks noGrp="1"/>
          </p:cNvSpPr>
          <p:nvPr>
            <p:ph type="body" sz="quarter" idx="1"/>
          </p:nvPr>
        </p:nvSpPr>
        <p:spPr>
          <a:prstGeom prst="rect">
            <a:avLst/>
          </a:prstGeom>
        </p:spPr>
        <p:txBody>
          <a:bodyPr/>
          <a:lstStyle/>
          <a:p>
            <a:pPr>
              <a:buClr>
                <a:srgbClr val="000000"/>
              </a:buClr>
              <a:buFont typeface="Lucida Sans"/>
            </a:pPr>
            <a:r>
              <a:rPr dirty="0"/>
              <a:t>[</a:t>
            </a:r>
            <a:r>
              <a:rPr dirty="0" err="1"/>
              <a:t>wayne</a:t>
            </a:r>
            <a:r>
              <a:rPr dirty="0"/>
              <a:t> s18] implicit assumption that can do union operation in constant time on the set of jobs.</a:t>
            </a:r>
          </a:p>
          <a:p>
            <a:pPr>
              <a:buClr>
                <a:srgbClr val="000000"/>
              </a:buClr>
              <a:buFont typeface="Lucida Sans"/>
            </a:pPr>
            <a:endParaRPr dirty="0"/>
          </a:p>
          <a:p>
            <a:pPr>
              <a:buClr>
                <a:srgbClr val="000000"/>
              </a:buClr>
              <a:buFont typeface="Lucida Sans"/>
            </a:pPr>
            <a:r>
              <a:rPr dirty="0"/>
              <a:t>[</a:t>
            </a:r>
            <a:r>
              <a:rPr dirty="0" err="1"/>
              <a:t>wayne</a:t>
            </a:r>
            <a:r>
              <a:rPr dirty="0"/>
              <a:t> s13] could use a proof</a:t>
            </a:r>
          </a:p>
          <a:p>
            <a:pPr>
              <a:buClr>
                <a:srgbClr val="000000"/>
              </a:buClr>
              <a:buFont typeface="Lucida Sans"/>
            </a:pPr>
            <a:r>
              <a:rPr dirty="0"/>
              <a:t>. </a:t>
            </a:r>
          </a:p>
          <a:p>
            <a:pPr>
              <a:buClr>
                <a:srgbClr val="000000"/>
              </a:buClr>
              <a:buFont typeface="Lucida Sans"/>
            </a:pPr>
            <a:r>
              <a:rPr dirty="0"/>
              <a:t>Note: maintaining predecessor indices doesn’t work that well here because if pred[j] = j-1, it may be that OPT does not take j but it also may be that OPT takes job and job j-1 is compatible </a:t>
            </a:r>
            <a:r>
              <a:rPr lang="en-US" dirty="0"/>
              <a:t>w</a:t>
            </a:r>
            <a:r>
              <a:rPr dirty="0"/>
              <a:t>ith job j.</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09"/>
          <p:cNvSpPr>
            <a:spLocks noGrp="1" noRot="1" noChangeAspect="1"/>
          </p:cNvSpPr>
          <p:nvPr>
            <p:ph type="sldImg"/>
          </p:nvPr>
        </p:nvSpPr>
        <p:spPr>
          <a:prstGeom prst="rect">
            <a:avLst/>
          </a:prstGeom>
        </p:spPr>
        <p:txBody>
          <a:bodyPr/>
          <a:lstStyle/>
          <a:p>
            <a:endParaRPr/>
          </a:p>
        </p:txBody>
      </p:sp>
      <p:sp>
        <p:nvSpPr>
          <p:cNvPr id="410" name="Shape 410"/>
          <p:cNvSpPr>
            <a:spLocks noGrp="1"/>
          </p:cNvSpPr>
          <p:nvPr>
            <p:ph type="body" sz="quarter" idx="1"/>
          </p:nvPr>
        </p:nvSpPr>
        <p:spPr>
          <a:prstGeom prst="rect">
            <a:avLst/>
          </a:prstGeom>
        </p:spPr>
        <p:txBody>
          <a:bodyPr/>
          <a:lstStyle/>
          <a:p>
            <a:r>
              <a:rPr dirty="0"/>
              <a:t>[</a:t>
            </a:r>
            <a:r>
              <a:rPr dirty="0" err="1"/>
              <a:t>wayne</a:t>
            </a:r>
            <a:r>
              <a:rPr dirty="0"/>
              <a:t> s18] should we make connection to solving longest path problem in a DAG? In this case, DAG = interval graph, weight of edge v-&gt;w = value of job v and topological order = order of nodes in increasing order of finish time or start time. Could reduce number of edges in DAG by adding 0-weight edges from v to v+1 (corresponding to not doing job j).</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lvl1pPr>
              <a:buClr>
                <a:srgbClr val="000000"/>
              </a:buClr>
              <a:buFont typeface="Lucida Sans"/>
            </a:lvl1pPr>
          </a:lstStyle>
          <a:p>
            <a:r>
              <a:t>Note: shouldn’t paint house D blue even though blue paint is cheapest.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138D63B-C62D-4B12-A785-49F74D721A2E}" type="slidenum">
              <a:rPr lang="en-CA" smtClean="0"/>
              <a:pPr>
                <a:defRPr/>
              </a:pPr>
              <a:t>2</a:t>
            </a:fld>
            <a:endParaRPr lang="en-CA"/>
          </a:p>
        </p:txBody>
      </p:sp>
    </p:spTree>
    <p:extLst>
      <p:ext uri="{BB962C8B-B14F-4D97-AF65-F5344CB8AC3E}">
        <p14:creationId xmlns:p14="http://schemas.microsoft.com/office/powerpoint/2010/main" val="24246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noRot="1" noChangeAspect="1"/>
          </p:cNvSpPr>
          <p:nvPr>
            <p:ph type="sldImg"/>
          </p:nvPr>
        </p:nvSpPr>
        <p:spPr>
          <a:prstGeom prst="rect">
            <a:avLst/>
          </a:prstGeom>
        </p:spPr>
        <p:txBody>
          <a:bodyPr/>
          <a:lstStyle/>
          <a:p>
            <a:endParaRPr/>
          </a:p>
        </p:txBody>
      </p:sp>
      <p:sp>
        <p:nvSpPr>
          <p:cNvPr id="438" name="Shape 438"/>
          <p:cNvSpPr>
            <a:spLocks noGrp="1"/>
          </p:cNvSpPr>
          <p:nvPr>
            <p:ph type="body" sz="quarter" idx="1"/>
          </p:nvPr>
        </p:nvSpPr>
        <p:spPr>
          <a:prstGeom prst="rect">
            <a:avLst/>
          </a:prstGeom>
        </p:spPr>
        <p:txBody>
          <a:bodyPr/>
          <a:lstStyle>
            <a:lvl1pPr>
              <a:buClr>
                <a:srgbClr val="000000"/>
              </a:buClr>
              <a:buFont typeface="Lucida Sans"/>
            </a:lvl1pPr>
          </a:lstStyle>
          <a:p>
            <a:r>
              <a:t>assumes houses are indexed 1 to 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prstGeom prst="rect">
            <a:avLst/>
          </a:prstGeom>
        </p:spPr>
        <p:txBody>
          <a:bodyPr/>
          <a:lstStyle/>
          <a:p>
            <a:endParaRPr/>
          </a:p>
        </p:txBody>
      </p:sp>
      <p:sp>
        <p:nvSpPr>
          <p:cNvPr id="466" name="Shape 466"/>
          <p:cNvSpPr>
            <a:spLocks noGrp="1"/>
          </p:cNvSpPr>
          <p:nvPr>
            <p:ph type="body" sz="quarter" idx="1"/>
          </p:nvPr>
        </p:nvSpPr>
        <p:spPr>
          <a:prstGeom prst="rect">
            <a:avLst/>
          </a:prstGeom>
        </p:spPr>
        <p:txBody>
          <a:bodyPr/>
          <a:lstStyle/>
          <a:p>
            <a:pPr>
              <a:buClr>
                <a:srgbClr val="000000"/>
              </a:buClr>
              <a:buFont typeface="Lucida Sans"/>
            </a:pPr>
            <a:r>
              <a:t>A professor at Brown wanted to solve the 2D version for a pattern matching problem in digital images. Maximum sum subarray was a maximum likelihood estimator of a certain kind of pattern. Algorithm for 2D version of problem too slow, so simplified to 1D. O(n^3) algorithm still too slow, so asked Michael Shamos, who overnight designed O(n log n) algorithm. Bentley and Shamos thought it was optimal until they described problem to CMU statistician, who designed O(n) algorithm within a minute.</a:t>
            </a:r>
          </a:p>
          <a:p>
            <a:pPr>
              <a:buClr>
                <a:srgbClr val="000000"/>
              </a:buClr>
              <a:buFont typeface="Lucida Sans"/>
            </a:pPr>
            <a:endParaRPr/>
          </a:p>
          <a:p>
            <a:pPr>
              <a:buClr>
                <a:srgbClr val="000000"/>
              </a:buClr>
              <a:buFont typeface="Lucida Sans"/>
            </a:pPr>
            <a:r>
              <a:t>\max_i \; OPT(i)</a:t>
            </a:r>
          </a:p>
          <a:p>
            <a:pPr>
              <a:buClr>
                <a:srgbClr val="000000"/>
              </a:buClr>
              <a:buFont typeface="Lucida Sans"/>
            </a:pPr>
            <a:endParaRPr/>
          </a:p>
          <a:p>
            <a:pPr>
              <a:buClr>
                <a:srgbClr val="000000"/>
              </a:buClr>
              <a:buFont typeface="Lucida Sans"/>
            </a:pPr>
            <a:r>
              <a:t>OPT(i) \;=\;</a:t>
            </a:r>
          </a:p>
          <a:p>
            <a:pPr>
              <a:buClr>
                <a:srgbClr val="000000"/>
              </a:buClr>
              <a:buFont typeface="Lucida Sans"/>
            </a:pPr>
            <a:r>
              <a:t>\begin{cases}</a:t>
            </a:r>
          </a:p>
          <a:p>
            <a:pPr>
              <a:buClr>
                <a:srgbClr val="000000"/>
              </a:buClr>
              <a:buFont typeface="Lucida Sans"/>
            </a:pPr>
            <a:r>
              <a:t>\;x_1 &amp; \text { if } i = 1 \\[.3em]</a:t>
            </a:r>
          </a:p>
          <a:p>
            <a:pPr>
              <a:buClr>
                <a:srgbClr val="000000"/>
              </a:buClr>
              <a:buFont typeface="Lucida Sans"/>
            </a:pPr>
            <a:r>
              <a:t>\;\max \left \{ \, x_i, \; x_i + OPT(i-1) \, \right \} &amp; \text { if } i &gt; 1 \\</a:t>
            </a:r>
          </a:p>
          <a:p>
            <a:pPr>
              <a:buClr>
                <a:srgbClr val="000000"/>
              </a:buClr>
              <a:buFont typeface="Lucida Sans"/>
            </a:pPr>
            <a:r>
              <a:t>\end{cases}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a:buClr>
                <a:srgbClr val="000000"/>
              </a:buClr>
              <a:buFont typeface="Lucida Sans"/>
            </a:pPr>
            <a:r>
              <a:t>Example: the values might be normalized brightnesses in a digital image.</a:t>
            </a:r>
          </a:p>
          <a:p>
            <a:pPr>
              <a:buClr>
                <a:srgbClr val="000000"/>
              </a:buClr>
              <a:buFont typeface="Lucida Sans"/>
            </a:pPr>
            <a:endParaRPr/>
          </a:p>
          <a:p>
            <a:pPr>
              <a:buClr>
                <a:srgbClr val="000000"/>
              </a:buClr>
              <a:buFont typeface="Lucida Sans"/>
            </a:pPr>
            <a:r>
              <a:t>A \; = \; \left [ \begin{array}{rrrrrrr}</a:t>
            </a:r>
          </a:p>
          <a:p>
            <a:pPr>
              <a:buClr>
                <a:srgbClr val="000000"/>
              </a:buClr>
              <a:buFont typeface="Lucida Sans"/>
            </a:pPr>
            <a:r>
              <a:t>-2 &amp;  5 &amp;  0 &amp; -5 &amp; -2 &amp;  2 &amp; -3 \\[.4em]</a:t>
            </a:r>
          </a:p>
          <a:p>
            <a:pPr>
              <a:buClr>
                <a:srgbClr val="000000"/>
              </a:buClr>
              <a:buFont typeface="Lucida Sans"/>
            </a:pPr>
            <a:r>
              <a:t> 4 &amp; -3 &amp; -1 &amp;  3 &amp;  2 &amp;  1 &amp; -1 \\[.4em]</a:t>
            </a:r>
          </a:p>
          <a:p>
            <a:pPr>
              <a:buClr>
                <a:srgbClr val="000000"/>
              </a:buClr>
              <a:buFont typeface="Lucida Sans"/>
            </a:pPr>
            <a:r>
              <a:t>-5 &amp;  6 &amp;  3 &amp; -5 &amp; -1 &amp; -4 &amp; -2 \\[.4em]</a:t>
            </a:r>
          </a:p>
          <a:p>
            <a:pPr>
              <a:buClr>
                <a:srgbClr val="000000"/>
              </a:buClr>
              <a:buFont typeface="Lucida Sans"/>
            </a:pPr>
            <a:r>
              <a:t>-1 &amp; -1 &amp;  3 &amp; -1 &amp;  4 &amp;  1 &amp;  1 \\[.4em]</a:t>
            </a:r>
          </a:p>
          <a:p>
            <a:pPr>
              <a:buClr>
                <a:srgbClr val="000000"/>
              </a:buClr>
              <a:buFont typeface="Lucida Sans"/>
            </a:pPr>
            <a:r>
              <a:t> 3 &amp; -3 &amp;  2 &amp;  0 &amp;  3 &amp; -3 &amp; -2 \\[.4em]</a:t>
            </a:r>
          </a:p>
          <a:p>
            <a:pPr>
              <a:buClr>
                <a:srgbClr val="000000"/>
              </a:buClr>
              <a:buFont typeface="Lucida Sans"/>
            </a:pPr>
            <a:r>
              <a:t>-2 &amp;  1 &amp; -2 &amp;  1 &amp;  1 &amp;  3 &amp; -1 \\[.4em]</a:t>
            </a:r>
          </a:p>
          <a:p>
            <a:pPr>
              <a:buClr>
                <a:srgbClr val="000000"/>
              </a:buClr>
              <a:buFont typeface="Lucida Sans"/>
            </a:pPr>
            <a:r>
              <a:t> 2 &amp; -4 &amp;  0 &amp;  1 &amp;  0 &amp; -3 &amp; -1</a:t>
            </a:r>
          </a:p>
          <a:p>
            <a:pPr>
              <a:buClr>
                <a:srgbClr val="000000"/>
              </a:buClr>
              <a:buFont typeface="Lucida Sans"/>
            </a:pPr>
            <a:r>
              <a:t>\end{array}</a:t>
            </a:r>
          </a:p>
          <a:p>
            <a:pPr>
              <a:buClr>
                <a:srgbClr val="000000"/>
              </a:buClr>
              <a:buFont typeface="Lucida Sans"/>
            </a:pPr>
            <a:r>
              <a:t>\right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pPr>
              <a:buClr>
                <a:srgbClr val="000000"/>
              </a:buClr>
              <a:buFont typeface="Lucida Sans"/>
            </a:pPr>
            <a:r>
              <a:t>Easy lower bound of Omega(n^2).</a:t>
            </a:r>
          </a:p>
          <a:p>
            <a:pPr>
              <a:buClr>
                <a:srgbClr val="000000"/>
              </a:buClr>
              <a:buFont typeface="Lucida Sans"/>
            </a:pPr>
            <a:endParaRPr/>
          </a:p>
          <a:p>
            <a:pPr>
              <a:buClr>
                <a:srgbClr val="000000"/>
              </a:buClr>
              <a:buFont typeface="Lucida Sans"/>
            </a:pPr>
            <a:r>
              <a:t>S_{ij} = \sum\limits_{k\,=\,1}^j A_{ik}</a:t>
            </a:r>
          </a:p>
          <a:p>
            <a:pPr>
              <a:buClr>
                <a:srgbClr val="000000"/>
              </a:buClr>
              <a:buFont typeface="Lucida Sans"/>
            </a:pPr>
            <a:endParaRPr/>
          </a:p>
          <a:p>
            <a:pPr>
              <a:buClr>
                <a:srgbClr val="000000"/>
              </a:buClr>
              <a:buFont typeface="Lucida Sans"/>
            </a:pPr>
            <a:r>
              <a:t>x_i = S_{ij'} - S_{ij}</a:t>
            </a:r>
          </a:p>
          <a:p>
            <a:pPr>
              <a:buClr>
                <a:srgbClr val="000000"/>
              </a:buClr>
              <a:buFont typeface="Lucida Sans"/>
            </a:pPr>
            <a:endParaRPr/>
          </a:p>
          <a:p>
            <a:pPr>
              <a:buClr>
                <a:srgbClr val="000000"/>
              </a:buClr>
              <a:buFont typeface="Lucida Sans"/>
            </a:pPr>
            <a:endParaRPr/>
          </a:p>
          <a:p>
            <a:pPr>
              <a:buClr>
                <a:srgbClr val="000000"/>
              </a:buClr>
              <a:buFont typeface="Lucida Sans"/>
            </a:pPr>
            <a:r>
              <a:t>x \; = \; </a:t>
            </a:r>
          </a:p>
          <a:p>
            <a:pPr>
              <a:buClr>
                <a:srgbClr val="000000"/>
              </a:buClr>
              <a:buFont typeface="Lucida Sans"/>
            </a:pPr>
            <a:r>
              <a:t>\left [ \begin{array}{r}</a:t>
            </a:r>
          </a:p>
          <a:p>
            <a:pPr>
              <a:buClr>
                <a:srgbClr val="000000"/>
              </a:buClr>
              <a:buFont typeface="Lucida Sans"/>
            </a:pPr>
            <a:r>
              <a:t>-7 \\[.4em]</a:t>
            </a:r>
          </a:p>
          <a:p>
            <a:pPr>
              <a:buClr>
                <a:srgbClr val="000000"/>
              </a:buClr>
              <a:buFont typeface="Lucida Sans"/>
            </a:pPr>
            <a:r>
              <a:t> 4 \\[.4em]</a:t>
            </a:r>
          </a:p>
          <a:p>
            <a:pPr>
              <a:buClr>
                <a:srgbClr val="000000"/>
              </a:buClr>
              <a:buFont typeface="Lucida Sans"/>
            </a:pPr>
            <a:r>
              <a:t>-3 \\[.4em]</a:t>
            </a:r>
          </a:p>
          <a:p>
            <a:pPr>
              <a:buClr>
                <a:srgbClr val="000000"/>
              </a:buClr>
              <a:buFont typeface="Lucida Sans"/>
            </a:pPr>
            <a:r>
              <a:t> 6 \\[.4em]</a:t>
            </a:r>
          </a:p>
          <a:p>
            <a:pPr>
              <a:buClr>
                <a:srgbClr val="000000"/>
              </a:buClr>
              <a:buFont typeface="Lucida Sans"/>
            </a:pPr>
            <a:r>
              <a:t> 5  \\[.4em]</a:t>
            </a:r>
          </a:p>
          <a:p>
            <a:pPr>
              <a:buClr>
                <a:srgbClr val="000000"/>
              </a:buClr>
              <a:buFont typeface="Lucida Sans"/>
            </a:pPr>
            <a:r>
              <a:t> 0  \\[.4em]</a:t>
            </a:r>
          </a:p>
          <a:p>
            <a:pPr>
              <a:buClr>
                <a:srgbClr val="000000"/>
              </a:buClr>
              <a:buFont typeface="Lucida Sans"/>
            </a:pPr>
            <a:r>
              <a:t> 1</a:t>
            </a:r>
          </a:p>
          <a:p>
            <a:pPr>
              <a:buClr>
                <a:srgbClr val="000000"/>
              </a:buClr>
              <a:buFont typeface="Lucida Sans"/>
            </a:pPr>
            <a:r>
              <a:t>\end{array}</a:t>
            </a:r>
          </a:p>
          <a:p>
            <a:pPr>
              <a:buClr>
                <a:srgbClr val="000000"/>
              </a:buClr>
              <a:buFont typeface="Lucida Sans"/>
            </a:pPr>
            <a:r>
              <a:t>\right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pPr>
              <a:buClr>
                <a:srgbClr val="000000"/>
              </a:buClr>
              <a:buFont typeface="Lucida Sans"/>
            </a:pPr>
            <a:r>
              <a:t>the term "regression" stems from the work of Sir Francis Galton (1822-1911), a famous geneticist, who studied the heights of fathers and their sons. He found that offspring of a parent of larger than average height tended to be smaller than their parents, and offspring of parents of smaller than average size tended to be larger than their parents. "regression toward mediocrity".</a:t>
            </a:r>
          </a:p>
          <a:p>
            <a:pPr>
              <a:buClr>
                <a:srgbClr val="000000"/>
              </a:buClr>
              <a:buFont typeface="Lucida Sans"/>
            </a:pPr>
            <a:endParaRPr/>
          </a:p>
          <a:p>
            <a:pPr>
              <a:buClr>
                <a:srgbClr val="000000"/>
              </a:buClr>
              <a:buFont typeface="Lucida Sans"/>
            </a:pPr>
            <a:r>
              <a:t>Gauss (1809-1811) used Gaussian elimination to solve multiple linear regression</a:t>
            </a:r>
          </a:p>
          <a:p>
            <a:pPr>
              <a:buClr>
                <a:srgbClr val="000000"/>
              </a:buClr>
              <a:buFont typeface="Lucida Sans"/>
            </a:pPr>
            <a:r>
              <a:t>Gauss-Markov theorem (least squares estimates are uniformly minimum variance estimates (UMVUE) among all linear unbiased estimates)</a:t>
            </a:r>
          </a:p>
          <a:p>
            <a:pPr>
              <a:buClr>
                <a:srgbClr val="000000"/>
              </a:buClr>
              <a:buFont typeface="Lucida Sans"/>
            </a:pPr>
            <a:endParaRPr/>
          </a:p>
          <a:p>
            <a:pPr>
              <a:buClr>
                <a:srgbClr val="000000"/>
              </a:buClr>
              <a:buFont typeface="Lucida Sans"/>
            </a:pPr>
            <a:r>
              <a:t>SSE \; = \; \sum_{i=1}^n \; (y_i - ax_i - b)^2</a:t>
            </a:r>
          </a:p>
          <a:p>
            <a:pPr>
              <a:buClr>
                <a:srgbClr val="000000"/>
              </a:buClr>
              <a:buFont typeface="Lucida Sans"/>
            </a:pPr>
            <a:endParaRPr/>
          </a:p>
          <a:p>
            <a:pPr>
              <a:buClr>
                <a:srgbClr val="000000"/>
              </a:buClr>
              <a:buFont typeface="Lucida Sans"/>
            </a:pPr>
            <a:r>
              <a:t>a \; = \; \frac{n \sum_i x_iy_i - (\sum_i x_i)(\sum_i y_i)}{n \sum_i x_i^2 - (\sum_i x_i)^2}, \quad b \; = \; \frac{\sum_i y_i - a \sum_i x_i}{n}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a:spLocks noGrp="1" noRot="1" noChangeAspect="1"/>
          </p:cNvSpPr>
          <p:nvPr>
            <p:ph type="sldImg"/>
          </p:nvPr>
        </p:nvSpPr>
        <p:spPr>
          <a:prstGeom prst="rect">
            <a:avLst/>
          </a:prstGeom>
        </p:spPr>
        <p:txBody>
          <a:bodyPr/>
          <a:lstStyle/>
          <a:p>
            <a:endParaRPr/>
          </a:p>
        </p:txBody>
      </p:sp>
      <p:sp>
        <p:nvSpPr>
          <p:cNvPr id="632" name="Shape 632"/>
          <p:cNvSpPr>
            <a:spLocks noGrp="1"/>
          </p:cNvSpPr>
          <p:nvPr>
            <p:ph type="body" sz="quarter" idx="1"/>
          </p:nvPr>
        </p:nvSpPr>
        <p:spPr>
          <a:prstGeom prst="rect">
            <a:avLst/>
          </a:prstGeom>
        </p:spPr>
        <p:txBody>
          <a:bodyPr/>
          <a:lstStyle/>
          <a:p>
            <a:r>
              <a:t>OPT(j) \;=\;</a:t>
            </a:r>
          </a:p>
          <a:p>
            <a:r>
              <a:t>\begin{cases}</a:t>
            </a:r>
          </a:p>
          <a:p>
            <a:r>
              <a:t>\;0 &amp; \text { if } j = 0 \\[.3em]</a:t>
            </a:r>
          </a:p>
          <a:p>
            <a:r>
              <a:t>\;\min\limits_{\substack{\\[.2em] 1 \le i \le j}} \left \{ \; e_{ij} + c + OPT(i-1)\; \right \} &amp; \text { if } j &gt; 0 \\</a:t>
            </a:r>
          </a:p>
          <a:p>
            <a:r>
              <a:t>\end{cases}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a:spLocks noGrp="1" noRot="1" noChangeAspect="1"/>
          </p:cNvSpPr>
          <p:nvPr>
            <p:ph type="sldImg"/>
          </p:nvPr>
        </p:nvSpPr>
        <p:spPr>
          <a:prstGeom prst="rect">
            <a:avLst/>
          </a:prstGeom>
        </p:spPr>
        <p:txBody>
          <a:bodyPr/>
          <a:lstStyle/>
          <a:p>
            <a:endParaRPr/>
          </a:p>
        </p:txBody>
      </p:sp>
      <p:sp>
        <p:nvSpPr>
          <p:cNvPr id="650" name="Shape 650"/>
          <p:cNvSpPr>
            <a:spLocks noGrp="1"/>
          </p:cNvSpPr>
          <p:nvPr>
            <p:ph type="body" sz="quarter" idx="1"/>
          </p:nvPr>
        </p:nvSpPr>
        <p:spPr>
          <a:prstGeom prst="rect">
            <a:avLst/>
          </a:prstGeom>
        </p:spPr>
        <p:txBody>
          <a:bodyPr/>
          <a:lstStyle/>
          <a:p>
            <a:pPr>
              <a:buClr>
                <a:srgbClr val="000000"/>
              </a:buClr>
              <a:buFont typeface="Lucida Sans"/>
            </a:pPr>
            <a:r>
              <a:t>Compute cumulative sums, as in maximum rectangle problem.</a:t>
            </a:r>
          </a:p>
          <a:p>
            <a:pPr>
              <a:buClr>
                <a:srgbClr val="000000"/>
              </a:buClr>
              <a:buFont typeface="Lucida Sans"/>
            </a:pPr>
            <a:endParaRPr/>
          </a:p>
          <a:p>
            <a:pPr>
              <a:buClr>
                <a:srgbClr val="000000"/>
              </a:buClr>
              <a:buFont typeface="Lucida Sans"/>
            </a:pPr>
            <a:r>
              <a:t>a_{ij} \; = \; \frac{n \sum_k x_ky_k - (\sum_k x_k)(\sum_k y_k)}{n \sum_k x_k^2 - (\sum_k x_k)^2}, \quad b_{ij} \; = \; \frac{\sum_k y_k - a_{ij} \sum_k x_k}{n}</a:t>
            </a:r>
          </a:p>
          <a:p>
            <a:pPr>
              <a:buClr>
                <a:srgbClr val="000000"/>
              </a:buClr>
              <a:buFont typeface="Lucida Sans"/>
            </a:pPr>
            <a:endParaRPr/>
          </a:p>
          <a:p>
            <a:pPr>
              <a:buClr>
                <a:srgbClr val="000000"/>
              </a:buClr>
              <a:buFont typeface="Lucida Sans"/>
            </a:pPr>
            <a:r>
              <a:t>\sum_{k=1}^i x_k, \quad \sum_{k=1}^i y_k, \quad</a:t>
            </a:r>
          </a:p>
          <a:p>
            <a:pPr>
              <a:buClr>
                <a:srgbClr val="000000"/>
              </a:buClr>
              <a:buFont typeface="Lucida Sans"/>
            </a:pPr>
            <a:r>
              <a:t>\sum_{k=1}^i x_k^2, \quad \sum_{k=1}^i x_k y_k</a:t>
            </a:r>
          </a:p>
          <a:p>
            <a:pPr>
              <a:buClr>
                <a:srgbClr val="000000"/>
              </a:buClr>
              <a:buFont typeface="Lucida Sans"/>
            </a:pPr>
            <a:endParaRPr/>
          </a:p>
          <a:p>
            <a:pPr>
              <a:buClr>
                <a:srgbClr val="000000"/>
              </a:buClr>
              <a:buFont typeface="Lucida Sans"/>
            </a:pPr>
            <a:endParaRPr/>
          </a:p>
          <a:p>
            <a:pPr>
              <a:buClr>
                <a:srgbClr val="000000"/>
              </a:buClr>
              <a:buFont typeface="Lucida Sans"/>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ape 668"/>
          <p:cNvSpPr>
            <a:spLocks noGrp="1" noRot="1" noChangeAspect="1"/>
          </p:cNvSpPr>
          <p:nvPr>
            <p:ph type="sldImg"/>
          </p:nvPr>
        </p:nvSpPr>
        <p:spPr>
          <a:prstGeom prst="rect">
            <a:avLst/>
          </a:prstGeom>
        </p:spPr>
        <p:txBody>
          <a:bodyPr/>
          <a:lstStyle/>
          <a:p>
            <a:endParaRPr/>
          </a:p>
        </p:txBody>
      </p:sp>
      <p:sp>
        <p:nvSpPr>
          <p:cNvPr id="669" name="Shape 669"/>
          <p:cNvSpPr>
            <a:spLocks noGrp="1"/>
          </p:cNvSpPr>
          <p:nvPr>
            <p:ph type="body" sz="quarter" idx="1"/>
          </p:nvPr>
        </p:nvSpPr>
        <p:spPr>
          <a:prstGeom prst="rect">
            <a:avLst/>
          </a:prstGeom>
        </p:spPr>
        <p:txBody>
          <a:bodyPr/>
          <a:lstStyle/>
          <a:p>
            <a:pPr>
              <a:buClr>
                <a:srgbClr val="000000"/>
              </a:buClr>
              <a:buFont typeface="Lucida Sans"/>
            </a:pPr>
            <a:r>
              <a:t>We really just need the wi values to be integral.</a:t>
            </a:r>
          </a:p>
          <a:p>
            <a:pPr>
              <a:buClr>
                <a:srgbClr val="000000"/>
              </a:buClr>
              <a:buFont typeface="Lucida Sans"/>
            </a:pPr>
            <a:r>
              <a:t>https://commons.wikimedia.org/wiki/File:Knapsack.svg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Shape 681"/>
          <p:cNvSpPr>
            <a:spLocks noGrp="1" noRot="1" noChangeAspect="1"/>
          </p:cNvSpPr>
          <p:nvPr>
            <p:ph type="sldImg"/>
          </p:nvPr>
        </p:nvSpPr>
        <p:spPr>
          <a:prstGeom prst="rect">
            <a:avLst/>
          </a:prstGeom>
        </p:spPr>
        <p:txBody>
          <a:bodyPr/>
          <a:lstStyle/>
          <a:p>
            <a:endParaRPr/>
          </a:p>
        </p:txBody>
      </p:sp>
      <p:sp>
        <p:nvSpPr>
          <p:cNvPr id="682" name="Shape 682"/>
          <p:cNvSpPr>
            <a:spLocks noGrp="1"/>
          </p:cNvSpPr>
          <p:nvPr>
            <p:ph type="body" sz="quarter" idx="1"/>
          </p:nvPr>
        </p:nvSpPr>
        <p:spPr>
          <a:prstGeom prst="rect">
            <a:avLst/>
          </a:prstGeom>
        </p:spPr>
        <p:txBody>
          <a:bodyPr/>
          <a:lstStyle/>
          <a:p>
            <a:pPr>
              <a:buClr>
                <a:srgbClr val="000000"/>
              </a:buClr>
              <a:buFont typeface="Lucida Sans"/>
            </a:pPr>
            <a:r>
              <a:t>greedy by value would take { 5, 2, 1}</a:t>
            </a:r>
          </a:p>
          <a:p>
            <a:pPr>
              <a:buClr>
                <a:srgbClr val="000000"/>
              </a:buClr>
              <a:buFont typeface="Lucida Sans"/>
            </a:pPr>
            <a:r>
              <a:t>greedy by weight would take { 1, 2, 3} </a:t>
            </a:r>
          </a:p>
          <a:p>
            <a:pPr>
              <a:buClr>
                <a:srgbClr val="000000"/>
              </a:buClr>
              <a:buFont typeface="Lucida Sans"/>
            </a:pPr>
            <a:r>
              <a:t>greedy by ratio would take { 5, 2, 1}</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Shape 689"/>
          <p:cNvSpPr>
            <a:spLocks noGrp="1" noRot="1" noChangeAspect="1"/>
          </p:cNvSpPr>
          <p:nvPr>
            <p:ph type="sldImg"/>
          </p:nvPr>
        </p:nvSpPr>
        <p:spPr>
          <a:prstGeom prst="rect">
            <a:avLst/>
          </a:prstGeom>
        </p:spPr>
        <p:txBody>
          <a:bodyPr/>
          <a:lstStyle/>
          <a:p>
            <a:endParaRPr/>
          </a:p>
        </p:txBody>
      </p:sp>
      <p:sp>
        <p:nvSpPr>
          <p:cNvPr id="690" name="Shape 690"/>
          <p:cNvSpPr>
            <a:spLocks noGrp="1"/>
          </p:cNvSpPr>
          <p:nvPr>
            <p:ph type="body" sz="quarter" idx="1"/>
          </p:nvPr>
        </p:nvSpPr>
        <p:spPr>
          <a:prstGeom prst="rect">
            <a:avLst/>
          </a:prstGeom>
        </p:spPr>
        <p:txBody>
          <a:bodyPr/>
          <a:lstStyle>
            <a:lvl1pPr>
              <a:buClr>
                <a:srgbClr val="000000"/>
              </a:buClr>
              <a:buFont typeface="Lucida Sans"/>
            </a:lvl1pPr>
          </a:lstStyle>
          <a:p>
            <a:r>
              <a:t>OPT(i, v) = min weight of a knapsack for which we can obtain a solution of value ≥ v using a subset of items 1,..., i.</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1112815-EA8D-4D44-BFF0-33E32667921F}" type="slidenum">
              <a:rPr lang="en-CA" smtClean="0"/>
              <a:pPr>
                <a:defRPr/>
              </a:pPr>
              <a:t>3</a:t>
            </a:fld>
            <a:endParaRPr lang="en-CA"/>
          </a:p>
        </p:txBody>
      </p:sp>
    </p:spTree>
    <p:extLst>
      <p:ext uri="{BB962C8B-B14F-4D97-AF65-F5344CB8AC3E}">
        <p14:creationId xmlns:p14="http://schemas.microsoft.com/office/powerpoint/2010/main" val="2005379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 712"/>
          <p:cNvSpPr>
            <a:spLocks noGrp="1" noRot="1" noChangeAspect="1"/>
          </p:cNvSpPr>
          <p:nvPr>
            <p:ph type="sldImg"/>
          </p:nvPr>
        </p:nvSpPr>
        <p:spPr>
          <a:prstGeom prst="rect">
            <a:avLst/>
          </a:prstGeom>
        </p:spPr>
        <p:txBody>
          <a:bodyPr/>
          <a:lstStyle/>
          <a:p>
            <a:endParaRPr/>
          </a:p>
        </p:txBody>
      </p:sp>
      <p:sp>
        <p:nvSpPr>
          <p:cNvPr id="713" name="Shape 713"/>
          <p:cNvSpPr>
            <a:spLocks noGrp="1"/>
          </p:cNvSpPr>
          <p:nvPr>
            <p:ph type="body" sz="quarter" idx="1"/>
          </p:nvPr>
        </p:nvSpPr>
        <p:spPr>
          <a:prstGeom prst="rect">
            <a:avLst/>
          </a:prstGeom>
        </p:spPr>
        <p:txBody>
          <a:bodyPr/>
          <a:lstStyle/>
          <a:p>
            <a:r>
              <a:t>OPT(i, w) \;=\;</a:t>
            </a:r>
          </a:p>
          <a:p>
            <a:r>
              <a:t>\begin{cases}</a:t>
            </a:r>
          </a:p>
          <a:p>
            <a:r>
              <a:t>\;0 &amp; \text { if } i = 0 \\[.6em]</a:t>
            </a:r>
          </a:p>
          <a:p>
            <a:r>
              <a:t>\;OPT(i-1, w) &amp; \text { if } w_i &gt; w \\[.6em]</a:t>
            </a:r>
          </a:p>
          <a:p>
            <a:r>
              <a:t>\;\max \left \{ \; OPT(i-1, w), \, \; v_i + OPT(i-1, w-w_i) \; \right \} &amp; \text { otherwise } \\</a:t>
            </a:r>
          </a:p>
          <a:p>
            <a:r>
              <a:t>\end{cases}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Shape 742"/>
          <p:cNvSpPr>
            <a:spLocks noGrp="1" noRot="1" noChangeAspect="1"/>
          </p:cNvSpPr>
          <p:nvPr>
            <p:ph type="sldImg"/>
          </p:nvPr>
        </p:nvSpPr>
        <p:spPr>
          <a:prstGeom prst="rect">
            <a:avLst/>
          </a:prstGeom>
        </p:spPr>
        <p:txBody>
          <a:bodyPr/>
          <a:lstStyle/>
          <a:p>
            <a:endParaRPr/>
          </a:p>
        </p:txBody>
      </p:sp>
      <p:sp>
        <p:nvSpPr>
          <p:cNvPr id="743" name="Shape 743"/>
          <p:cNvSpPr>
            <a:spLocks noGrp="1"/>
          </p:cNvSpPr>
          <p:nvPr>
            <p:ph type="body" sz="quarter" idx="1"/>
          </p:nvPr>
        </p:nvSpPr>
        <p:spPr>
          <a:prstGeom prst="rect">
            <a:avLst/>
          </a:prstGeom>
        </p:spPr>
        <p:txBody>
          <a:bodyPr/>
          <a:lstStyle/>
          <a:p>
            <a:pPr>
              <a:buClr>
                <a:srgbClr val="000000"/>
              </a:buClr>
              <a:buFont typeface="Lucida Sans"/>
            </a:pPr>
            <a:r>
              <a:t>OPT:  { 4, 3 }</a:t>
            </a:r>
          </a:p>
          <a:p>
            <a:pPr>
              <a:buClr>
                <a:srgbClr val="000000"/>
              </a:buClr>
              <a:buFont typeface="Lucida Sans"/>
            </a:pPr>
            <a:r>
              <a:t>value = 22 + 18 = 40</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buClr>
                <a:srgbClr val="000000"/>
              </a:buClr>
              <a:buFont typeface="Lucida Sans"/>
            </a:pPr>
            <a:r>
              <a:t>pseudo-polynomial time: running time is polynomial in the running time if the numeric values are encoded in unary.</a:t>
            </a:r>
          </a:p>
          <a:p>
            <a:pPr>
              <a:buClr>
                <a:srgbClr val="000000"/>
              </a:buClr>
              <a:buFont typeface="Lucida Sans"/>
            </a:pPr>
            <a:endParaRPr/>
          </a:p>
          <a:p>
            <a:pPr>
              <a:buClr>
                <a:srgbClr val="000000"/>
              </a:buClr>
              <a:buFont typeface="Lucida Sans"/>
            </a:pPr>
            <a:r>
              <a:t>There exists a poly-time algorithm that produces a feasible solution that has value within 1% of optimum.  [ Section 11.8 ]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prstGeom prst="rect">
            <a:avLst/>
          </a:prstGeom>
        </p:spPr>
        <p:txBody>
          <a:bodyPr/>
          <a:lstStyle/>
          <a:p>
            <a:endParaRPr/>
          </a:p>
        </p:txBody>
      </p:sp>
      <p:sp>
        <p:nvSpPr>
          <p:cNvPr id="795" name="Shape 795"/>
          <p:cNvSpPr>
            <a:spLocks noGrp="1"/>
          </p:cNvSpPr>
          <p:nvPr>
            <p:ph type="body" sz="quarter" idx="1"/>
          </p:nvPr>
        </p:nvSpPr>
        <p:spPr>
          <a:prstGeom prst="rect">
            <a:avLst/>
          </a:prstGeom>
        </p:spPr>
        <p:txBody>
          <a:bodyPr/>
          <a:lstStyle/>
          <a:p>
            <a:pPr>
              <a:buClr>
                <a:srgbClr val="000000"/>
              </a:buClr>
              <a:buFont typeface="Lucida Sans"/>
            </a:pPr>
            <a:r>
              <a:t>[wayne s18] simplify by making c_1 = 1 so solution always exists?</a:t>
            </a:r>
          </a:p>
          <a:p>
            <a:pPr>
              <a:buClr>
                <a:srgbClr val="000000"/>
              </a:buClr>
              <a:buFont typeface="Lucida Sans"/>
            </a:pPr>
            <a:endParaRPr/>
          </a:p>
          <a:p>
            <a:pPr>
              <a:buClr>
                <a:srgbClr val="000000"/>
              </a:buClr>
              <a:buFont typeface="Lucida Sans"/>
            </a:pPr>
            <a:r>
              <a:t>Note: problem is (weakly) NP-hard.</a:t>
            </a:r>
          </a:p>
          <a:p>
            <a:pPr>
              <a:buClr>
                <a:srgbClr val="000000"/>
              </a:buClr>
              <a:buFont typeface="Lucida Sans"/>
            </a:pPr>
            <a:endParaRPr/>
          </a:p>
          <a:p>
            <a:pPr>
              <a:buClr>
                <a:srgbClr val="000000"/>
              </a:buClr>
              <a:buFont typeface="Lucida Sans"/>
            </a:pPr>
            <a:r>
              <a:t>OPT(v) \;=\;</a:t>
            </a:r>
          </a:p>
          <a:p>
            <a:pPr>
              <a:buClr>
                <a:srgbClr val="000000"/>
              </a:buClr>
              <a:buFont typeface="Lucida Sans"/>
            </a:pPr>
            <a:r>
              <a:t>\begin{cases}</a:t>
            </a:r>
          </a:p>
          <a:p>
            <a:pPr>
              <a:buClr>
                <a:srgbClr val="000000"/>
              </a:buClr>
              <a:buFont typeface="Lucida Sans"/>
            </a:pPr>
            <a:r>
              <a:t>\;\infty  &amp; \text { if } v &lt; 0 \\[.6em]</a:t>
            </a:r>
          </a:p>
          <a:p>
            <a:pPr>
              <a:buClr>
                <a:srgbClr val="000000"/>
              </a:buClr>
              <a:buFont typeface="Lucida Sans"/>
            </a:pPr>
            <a:r>
              <a:t>\; 0  &amp; \text { if } v = 0 \\[.6em]</a:t>
            </a:r>
          </a:p>
          <a:p>
            <a:pPr>
              <a:buClr>
                <a:srgbClr val="000000"/>
              </a:buClr>
              <a:buFont typeface="Lucida Sans"/>
            </a:pPr>
            <a:r>
              <a:t>\;\min\limits_{1 \le i \le n} \left \{ \; 1 + OPT(v - c_i) \; \right \} &amp; \text { otherwise } \\</a:t>
            </a:r>
          </a:p>
          <a:p>
            <a:pPr>
              <a:buClr>
                <a:srgbClr val="000000"/>
              </a:buClr>
              <a:buFont typeface="Lucida Sans"/>
            </a:pPr>
            <a:r>
              <a:t>\end{cases}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Shape 804"/>
          <p:cNvSpPr>
            <a:spLocks noGrp="1" noRot="1" noChangeAspect="1"/>
          </p:cNvSpPr>
          <p:nvPr>
            <p:ph type="sldImg"/>
          </p:nvPr>
        </p:nvSpPr>
        <p:spPr>
          <a:prstGeom prst="rect">
            <a:avLst/>
          </a:prstGeom>
        </p:spPr>
        <p:txBody>
          <a:bodyPr/>
          <a:lstStyle/>
          <a:p>
            <a:endParaRPr/>
          </a:p>
        </p:txBody>
      </p:sp>
      <p:sp>
        <p:nvSpPr>
          <p:cNvPr id="805" name="Shape 805"/>
          <p:cNvSpPr>
            <a:spLocks noGrp="1"/>
          </p:cNvSpPr>
          <p:nvPr>
            <p:ph type="body" sz="quarter" idx="1"/>
          </p:nvPr>
        </p:nvSpPr>
        <p:spPr>
          <a:prstGeom prst="rect">
            <a:avLst/>
          </a:prstGeom>
        </p:spPr>
        <p:txBody>
          <a:bodyPr/>
          <a:lstStyle/>
          <a:p>
            <a:pPr>
              <a:buClr>
                <a:srgbClr val="000000"/>
              </a:buClr>
              <a:buFont typeface="Lucida Sans"/>
            </a:pPr>
            <a:r>
              <a:t>Solution to original problem can be computed from subproblems (e.g., original problem is a subproblem!)</a:t>
            </a:r>
          </a:p>
          <a:p>
            <a:pPr>
              <a:buClr>
                <a:srgbClr val="000000"/>
              </a:buClr>
              <a:buFont typeface="Lucida Sans"/>
            </a:pPr>
            <a:endParaRPr/>
          </a:p>
          <a:p>
            <a:pPr>
              <a:buClr>
                <a:srgbClr val="000000"/>
              </a:buClr>
              <a:buFont typeface="Lucida Sans"/>
            </a:pPr>
            <a:r>
              <a:t>Typically, only a polynomial number of subproblems (but not the case for knapsack problem or TSP)</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F16E13F-DE09-4513-8C6F-44168DA3F494}" type="slidenum">
              <a:rPr lang="en-CA" smtClean="0"/>
              <a:pPr>
                <a:defRPr/>
              </a:pPr>
              <a:t>4</a:t>
            </a:fld>
            <a:endParaRPr lang="en-CA"/>
          </a:p>
        </p:txBody>
      </p:sp>
    </p:spTree>
    <p:extLst>
      <p:ext uri="{BB962C8B-B14F-4D97-AF65-F5344CB8AC3E}">
        <p14:creationId xmlns:p14="http://schemas.microsoft.com/office/powerpoint/2010/main" val="2715817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EDAF76-DFA4-466A-9123-9B30707E2F5F}" type="slidenum">
              <a:rPr lang="en-CA" smtClean="0"/>
              <a:pPr>
                <a:defRPr/>
              </a:pPr>
              <a:t>5</a:t>
            </a:fld>
            <a:endParaRPr lang="en-CA"/>
          </a:p>
        </p:txBody>
      </p:sp>
    </p:spTree>
    <p:extLst>
      <p:ext uri="{BB962C8B-B14F-4D97-AF65-F5344CB8AC3E}">
        <p14:creationId xmlns:p14="http://schemas.microsoft.com/office/powerpoint/2010/main" val="962733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CACE1B4-FD22-4C0F-992F-7BD69FCF1404}" type="slidenum">
              <a:rPr lang="en-CA" smtClean="0"/>
              <a:pPr>
                <a:defRPr/>
              </a:pPr>
              <a:t>6</a:t>
            </a:fld>
            <a:endParaRPr lang="en-CA"/>
          </a:p>
        </p:txBody>
      </p:sp>
    </p:spTree>
    <p:extLst>
      <p:ext uri="{BB962C8B-B14F-4D97-AF65-F5344CB8AC3E}">
        <p14:creationId xmlns:p14="http://schemas.microsoft.com/office/powerpoint/2010/main" val="4101874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EDAF76-DFA4-466A-9123-9B30707E2F5F}" type="slidenum">
              <a:rPr lang="en-CA" smtClean="0"/>
              <a:pPr>
                <a:defRPr/>
              </a:pPr>
              <a:t>7</a:t>
            </a:fld>
            <a:endParaRPr lang="en-CA"/>
          </a:p>
        </p:txBody>
      </p:sp>
    </p:spTree>
    <p:extLst>
      <p:ext uri="{BB962C8B-B14F-4D97-AF65-F5344CB8AC3E}">
        <p14:creationId xmlns:p14="http://schemas.microsoft.com/office/powerpoint/2010/main" val="707361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77BC515-1217-40CF-ABDD-023D96D5664A}" type="slidenum">
              <a:rPr lang="en-CA" smtClean="0"/>
              <a:pPr>
                <a:defRPr/>
              </a:pPr>
              <a:t>8</a:t>
            </a:fld>
            <a:endParaRPr lang="en-CA"/>
          </a:p>
        </p:txBody>
      </p:sp>
    </p:spTree>
    <p:extLst>
      <p:ext uri="{BB962C8B-B14F-4D97-AF65-F5344CB8AC3E}">
        <p14:creationId xmlns:p14="http://schemas.microsoft.com/office/powerpoint/2010/main" val="2326826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pPr>
              <a:buClr>
                <a:srgbClr val="000000"/>
              </a:buClr>
              <a:buFont typeface="Lucida Sans"/>
            </a:pPr>
            <a:r>
              <a:t>overlapping subproblem = subproblem whose results can be reused several times.</a:t>
            </a:r>
          </a:p>
          <a:p>
            <a:pPr>
              <a:buClr>
                <a:srgbClr val="000000"/>
              </a:buClr>
              <a:buFont typeface="Lucida Sans"/>
            </a:pPr>
            <a:endParaRPr/>
          </a:p>
          <a:p>
            <a:pPr>
              <a:buClr>
                <a:srgbClr val="000000"/>
              </a:buClr>
              <a:buFont typeface="Lucida Sans"/>
            </a:pPr>
            <a:r>
              <a:t>DP can improve running time from exponential to polynomial; from n^2 to n; or from n! to 2^n.</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pic>
        <p:nvPicPr>
          <p:cNvPr id="28"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29"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30"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31" name="标题文本"/>
          <p:cNvSpPr txBox="1">
            <a:spLocks noGrp="1"/>
          </p:cNvSpPr>
          <p:nvPr>
            <p:ph type="title"/>
          </p:nvPr>
        </p:nvSpPr>
        <p:spPr>
          <a:xfrm>
            <a:off x="5778500" y="1638300"/>
            <a:ext cx="6908800" cy="698500"/>
          </a:xfrm>
          <a:prstGeom prst="rect">
            <a:avLst/>
          </a:prstGeom>
        </p:spPr>
        <p:txBody>
          <a:bodyPr lIns="50800" tIns="50800" rIns="50800" bIns="50800" anchor="t"/>
          <a:lstStyle>
            <a:lvl1pPr>
              <a:lnSpc>
                <a:spcPts val="4300"/>
              </a:lnSpc>
              <a:defRPr sz="3600" b="1" cap="small" spc="144">
                <a:latin typeface="Helvetica"/>
                <a:ea typeface="Helvetica"/>
                <a:cs typeface="Helvetica"/>
                <a:sym typeface="Helvetica"/>
              </a:defRPr>
            </a:lvl1pPr>
          </a:lstStyle>
          <a:p>
            <a:r>
              <a:t>标题文本</a:t>
            </a:r>
          </a:p>
        </p:txBody>
      </p:sp>
      <p:sp>
        <p:nvSpPr>
          <p:cNvPr id="32" name="正文级别 1…"/>
          <p:cNvSpPr txBox="1">
            <a:spLocks noGrp="1"/>
          </p:cNvSpPr>
          <p:nvPr>
            <p:ph type="body" sz="half" idx="1"/>
          </p:nvPr>
        </p:nvSpPr>
        <p:spPr>
          <a:xfrm>
            <a:off x="5778500" y="2540000"/>
            <a:ext cx="6921500" cy="5715000"/>
          </a:xfrm>
          <a:prstGeom prst="rect">
            <a:avLst/>
          </a:prstGeom>
        </p:spPr>
        <p:txBody>
          <a:bodyPr lIns="50800" tIns="50800" rIns="50800" bIns="50800"/>
          <a:lstStyle>
            <a:lvl1pPr marL="317500" indent="-317500">
              <a:lnSpc>
                <a:spcPts val="5000"/>
              </a:lnSpc>
              <a:buSzPct val="100000"/>
              <a:buFont typeface="Lucida Grande"/>
              <a:buChar char="‣"/>
              <a:defRPr sz="3000" i="1">
                <a:solidFill>
                  <a:srgbClr val="000000"/>
                </a:solidFill>
                <a:latin typeface="Helvetica"/>
                <a:ea typeface="Helvetica"/>
                <a:cs typeface="Helvetica"/>
                <a:sym typeface="Helvetica"/>
              </a:defRPr>
            </a:lvl1pPr>
            <a:lvl2pPr marL="317500" indent="-317500">
              <a:lnSpc>
                <a:spcPts val="5000"/>
              </a:lnSpc>
              <a:buSzPct val="100000"/>
              <a:buFont typeface="Lucida Grande"/>
              <a:buChar char="‣"/>
              <a:defRPr sz="3000" i="1">
                <a:solidFill>
                  <a:srgbClr val="D5D5D5"/>
                </a:solidFill>
                <a:latin typeface="Helvetica"/>
                <a:ea typeface="Helvetica"/>
                <a:cs typeface="Helvetica"/>
                <a:sym typeface="Helvetica"/>
              </a:defRPr>
            </a:lvl2pPr>
            <a:lvl3pPr marL="317500">
              <a:lnSpc>
                <a:spcPts val="5000"/>
              </a:lnSpc>
              <a:buFont typeface="Lucida Grande"/>
              <a:buChar char="‣"/>
              <a:defRPr sz="3000" i="1">
                <a:latin typeface="Helvetica"/>
                <a:ea typeface="Helvetica"/>
                <a:cs typeface="Helvetica"/>
                <a:sym typeface="Helvetica"/>
              </a:defRPr>
            </a:lvl3pPr>
            <a:lvl4pPr marL="317500" indent="-317500">
              <a:lnSpc>
                <a:spcPts val="5000"/>
              </a:lnSpc>
              <a:buSzPct val="100000"/>
              <a:buFont typeface="Lucida Grande"/>
              <a:buChar char="‣"/>
              <a:defRPr sz="3000" i="1">
                <a:solidFill>
                  <a:srgbClr val="D5D5D5"/>
                </a:solidFill>
                <a:latin typeface="Helvetica"/>
                <a:ea typeface="Helvetica"/>
                <a:cs typeface="Helvetica"/>
                <a:sym typeface="Helvetica"/>
              </a:defRPr>
            </a:lvl4pPr>
            <a:lvl5pPr marL="317500" indent="-317500">
              <a:lnSpc>
                <a:spcPts val="5000"/>
              </a:lnSpc>
              <a:buSzPct val="100000"/>
              <a:buFont typeface="Lucida Grande"/>
              <a:buChar char="‣"/>
              <a:defRPr sz="3000" i="1">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33" name="Section 6.x"/>
          <p:cNvSpPr txBox="1">
            <a:spLocks noGrp="1"/>
          </p:cNvSpPr>
          <p:nvPr>
            <p:ph type="body" sz="quarter" idx="13"/>
          </p:nvPr>
        </p:nvSpPr>
        <p:spPr>
          <a:xfrm>
            <a:off x="655989" y="6890672"/>
            <a:ext cx="4445289" cy="368301"/>
          </a:xfrm>
          <a:prstGeom prst="rect">
            <a:avLst/>
          </a:prstGeom>
        </p:spPr>
        <p:txBody>
          <a:bodyPr lIns="50800" tIns="50800" rIns="50800" bIns="50800" anchor="ctr">
            <a:spAutoFit/>
          </a:bodyPr>
          <a:lstStyle>
            <a:lvl1pPr algn="ctr" defTabSz="1449492">
              <a:lnSpc>
                <a:spcPct val="130000"/>
              </a:lnSpc>
              <a:buClr>
                <a:srgbClr val="000000"/>
              </a:buClr>
              <a:buFont typeface="Lucida Sans"/>
              <a:tabLst>
                <a:tab pos="1066800" algn="l"/>
              </a:tabLst>
              <a:defRPr sz="1800" b="1" cap="small">
                <a:solidFill>
                  <a:srgbClr val="606060"/>
                </a:solidFill>
                <a:latin typeface="Lucida Grande"/>
                <a:ea typeface="Lucida Grande"/>
                <a:cs typeface="Lucida Grande"/>
                <a:sym typeface="Lucida Grande"/>
              </a:defRPr>
            </a:lvl1pPr>
          </a:lstStyle>
          <a:p>
            <a:r>
              <a:t>Section 6.x</a:t>
            </a:r>
          </a:p>
        </p:txBody>
      </p:sp>
      <p:sp>
        <p:nvSpPr>
          <p:cNvPr id="34" name="幻灯片编号"/>
          <p:cNvSpPr txBox="1">
            <a:spLocks noGrp="1"/>
          </p:cNvSpPr>
          <p:nvPr>
            <p:ph type="sldNum" sz="quarter" idx="2"/>
          </p:nvPr>
        </p:nvSpPr>
        <p:spPr>
          <a:xfrm>
            <a:off x="6330813" y="9271000"/>
            <a:ext cx="343174" cy="355600"/>
          </a:xfrm>
          <a:prstGeom prst="rect">
            <a:avLst/>
          </a:prstGeom>
        </p:spPr>
        <p:txBody>
          <a:bodyPr/>
          <a:lstStyle>
            <a:lvl1pPr>
              <a:lnSpc>
                <a:spcPts val="2100"/>
              </a:lnSpc>
              <a:defRPr sz="18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ody">
    <p:spTree>
      <p:nvGrpSpPr>
        <p:cNvPr id="1" name=""/>
        <p:cNvGrpSpPr/>
        <p:nvPr/>
      </p:nvGrpSpPr>
      <p:grpSpPr>
        <a:xfrm>
          <a:off x="0" y="0"/>
          <a:ext cx="0" cy="0"/>
          <a:chOff x="0" y="0"/>
          <a:chExt cx="0" cy="0"/>
        </a:xfrm>
      </p:grpSpPr>
      <p:sp>
        <p:nvSpPr>
          <p:cNvPr id="41" name="标题文本"/>
          <p:cNvSpPr txBox="1">
            <a:spLocks noGrp="1"/>
          </p:cNvSpPr>
          <p:nvPr>
            <p:ph type="title"/>
          </p:nvPr>
        </p:nvSpPr>
        <p:spPr>
          <a:prstGeom prst="rect">
            <a:avLst/>
          </a:prstGeom>
        </p:spPr>
        <p:txBody>
          <a:bodyPr/>
          <a:lstStyle/>
          <a:p>
            <a:r>
              <a:t>标题文本</a:t>
            </a:r>
          </a:p>
        </p:txBody>
      </p:sp>
      <p:sp>
        <p:nvSpPr>
          <p:cNvPr id="42"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Quiz">
    <p:bg>
      <p:bgPr>
        <a:solidFill>
          <a:srgbClr val="FBE8E5"/>
        </a:solidFill>
        <a:effectLst/>
      </p:bgPr>
    </p:bg>
    <p:spTree>
      <p:nvGrpSpPr>
        <p:cNvPr id="1" name=""/>
        <p:cNvGrpSpPr/>
        <p:nvPr/>
      </p:nvGrpSpPr>
      <p:grpSpPr>
        <a:xfrm>
          <a:off x="0" y="0"/>
          <a:ext cx="0" cy="0"/>
          <a:chOff x="0" y="0"/>
          <a:chExt cx="0" cy="0"/>
        </a:xfrm>
      </p:grpSpPr>
      <p:sp>
        <p:nvSpPr>
          <p:cNvPr id="57"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58" name="标题文本"/>
          <p:cNvSpPr txBox="1">
            <a:spLocks noGrp="1"/>
          </p:cNvSpPr>
          <p:nvPr>
            <p:ph type="title"/>
          </p:nvPr>
        </p:nvSpPr>
        <p:spPr>
          <a:prstGeom prst="rect">
            <a:avLst/>
          </a:prstGeom>
        </p:spPr>
        <p:txBody>
          <a:bodyPr/>
          <a:lstStyle>
            <a:lvl1pPr marL="58702" marR="58702" defTabSz="1295400">
              <a:lnSpc>
                <a:spcPct val="100000"/>
              </a:lnSpc>
              <a:tabLst/>
              <a:defRPr>
                <a:uFill>
                  <a:solidFill>
                    <a:srgbClr val="000000"/>
                  </a:solidFill>
                </a:uFill>
              </a:defRPr>
            </a:lvl1pPr>
          </a:lstStyle>
          <a:p>
            <a:r>
              <a:t>标题文本</a:t>
            </a:r>
          </a:p>
        </p:txBody>
      </p:sp>
      <p:sp>
        <p:nvSpPr>
          <p:cNvPr id="59" name="正文级别 1…"/>
          <p:cNvSpPr txBox="1">
            <a:spLocks noGrp="1"/>
          </p:cNvSpPr>
          <p:nvPr>
            <p:ph type="body" idx="1"/>
          </p:nvPr>
        </p:nvSpPr>
        <p:spPr>
          <a:xfrm>
            <a:off x="812800" y="1270000"/>
            <a:ext cx="11379200" cy="8128000"/>
          </a:xfrm>
          <a:prstGeom prst="rect">
            <a:avLst/>
          </a:prstGeom>
        </p:spPr>
        <p:txBody>
          <a:bodyPr/>
          <a:lstStyle>
            <a:lvl1pPr marL="58702" marR="58702" defTabSz="1295400">
              <a:lnSpc>
                <a:spcPts val="3900"/>
              </a:lnSpc>
              <a:tabLst/>
              <a:defRPr>
                <a:solidFill>
                  <a:srgbClr val="000000"/>
                </a:solidFill>
                <a:uFill>
                  <a:solidFill>
                    <a:srgbClr val="000000"/>
                  </a:solidFill>
                </a:uFill>
              </a:defRPr>
            </a:lvl1pPr>
            <a:lvl2pPr marL="1066800" marR="58702" indent="-647700" defTabSz="1295400">
              <a:lnSpc>
                <a:spcPts val="3900"/>
              </a:lnSpc>
              <a:spcBef>
                <a:spcPts val="1300"/>
              </a:spcBef>
              <a:buSzPct val="100000"/>
              <a:buFontTx/>
              <a:buAutoNum type="alphaUcPeriod"/>
              <a:tabLst/>
              <a:defRPr b="1">
                <a:solidFill>
                  <a:srgbClr val="005493"/>
                </a:solidFill>
                <a:uFill>
                  <a:solidFill>
                    <a:srgbClr val="005493"/>
                  </a:solidFill>
                </a:uFill>
                <a:latin typeface="Lucida Grande"/>
                <a:ea typeface="Lucida Grande"/>
                <a:cs typeface="Lucida Grande"/>
                <a:sym typeface="Lucida Grande"/>
              </a:defRPr>
            </a:lvl2pPr>
            <a:lvl3pPr marL="1003300" marR="58702" indent="-368300" defTabSz="1295400">
              <a:lnSpc>
                <a:spcPts val="3900"/>
              </a:lnSpc>
              <a:buFontTx/>
              <a:buChar char="–"/>
              <a:tabLst/>
              <a:defRPr>
                <a:uFill>
                  <a:solidFill>
                    <a:srgbClr val="000000"/>
                  </a:solidFill>
                </a:uFill>
              </a:defRPr>
            </a:lvl3pPr>
            <a:lvl4pPr marL="1003300" marR="58702" indent="-368300" defTabSz="1295400">
              <a:lnSpc>
                <a:spcPts val="3900"/>
              </a:lnSpc>
              <a:buSzPct val="100000"/>
              <a:buChar char="–"/>
              <a:tabLst/>
              <a:defRPr>
                <a:uFill>
                  <a:solidFill>
                    <a:srgbClr val="000000"/>
                  </a:solidFill>
                </a:uFill>
              </a:defRPr>
            </a:lvl4pPr>
            <a:lvl5pPr marL="1003300" marR="58702" indent="-368300" defTabSz="1295400">
              <a:lnSpc>
                <a:spcPts val="3900"/>
              </a:lnSpc>
              <a:buSzPct val="100000"/>
              <a:buChar char="–"/>
              <a:tabLst/>
              <a:defRPr>
                <a:uFill>
                  <a:solidFill>
                    <a:srgbClr val="000000"/>
                  </a:solidFill>
                </a:uFill>
              </a:defRPr>
            </a:lvl5pPr>
          </a:lstStyle>
          <a:p>
            <a:r>
              <a:t>正文级别 1</a:t>
            </a:r>
          </a:p>
          <a:p>
            <a:pPr lvl="1"/>
            <a:r>
              <a:t>正文级别 2</a:t>
            </a:r>
          </a:p>
          <a:p>
            <a:pPr lvl="2"/>
            <a:r>
              <a:t>正文级别 3</a:t>
            </a:r>
          </a:p>
          <a:p>
            <a:pPr lvl="3"/>
            <a:r>
              <a:t>正文级别 4</a:t>
            </a:r>
          </a:p>
          <a:p>
            <a:pPr lvl="4"/>
            <a:r>
              <a:t>正文级别 5</a:t>
            </a:r>
          </a:p>
        </p:txBody>
      </p:sp>
      <p:sp>
        <p:nvSpPr>
          <p:cNvPr id="60" name="幻灯片编号"/>
          <p:cNvSpPr txBox="1">
            <a:spLocks noGrp="1"/>
          </p:cNvSpPr>
          <p:nvPr>
            <p:ph type="sldNum" sz="quarter" idx="2"/>
          </p:nvPr>
        </p:nvSpPr>
        <p:spPr>
          <a:xfrm>
            <a:off x="12629889" y="9382590"/>
            <a:ext cx="283816" cy="279401"/>
          </a:xfrm>
          <a:prstGeom prst="rect">
            <a:avLst/>
          </a:prstGeom>
        </p:spPr>
        <p:txBody>
          <a:bodyPr lIns="50800" tIns="50800" rIns="50800" bIns="50800" anchor="ctr"/>
          <a:lstStyle>
            <a:lvl1pPr defTabSz="647700">
              <a:lnSpc>
                <a:spcPct val="100000"/>
              </a:lnSpc>
              <a:tabLst/>
              <a:defRPr>
                <a:uFill>
                  <a:solidFill>
                    <a:srgbClr val="000000"/>
                  </a:solidFill>
                </a:uFill>
              </a:defRPr>
            </a:lvl1pPr>
          </a:lstStyle>
          <a:p>
            <a:fld id="{86CB4B4D-7CA3-9044-876B-883B54F8677D}" type="slidenum">
              <a:t>‹#›</a:t>
            </a:fld>
            <a:endParaRPr/>
          </a:p>
        </p:txBody>
      </p:sp>
      <p:pic>
        <p:nvPicPr>
          <p:cNvPr id="61" name="ic-logo.pdf" descr="ic-logo.pdf"/>
          <p:cNvPicPr>
            <a:picLocks noChangeAspect="1"/>
          </p:cNvPicPr>
          <p:nvPr/>
        </p:nvPicPr>
        <p:blipFill>
          <a:blip r:embed="rId2"/>
          <a:srcRect r="80913"/>
          <a:stretch>
            <a:fillRect/>
          </a:stretch>
        </p:blipFill>
        <p:spPr>
          <a:xfrm>
            <a:off x="11663162" y="232965"/>
            <a:ext cx="570723" cy="579704"/>
          </a:xfrm>
          <a:prstGeom prst="rect">
            <a:avLst/>
          </a:prstGeom>
          <a:ln w="12700"/>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Interview">
    <p:bg>
      <p:bgPr>
        <a:solidFill>
          <a:srgbClr val="CCDAEE"/>
        </a:solidFill>
        <a:effectLst/>
      </p:bgPr>
    </p:bg>
    <p:spTree>
      <p:nvGrpSpPr>
        <p:cNvPr id="1" name=""/>
        <p:cNvGrpSpPr/>
        <p:nvPr/>
      </p:nvGrpSpPr>
      <p:grpSpPr>
        <a:xfrm>
          <a:off x="0" y="0"/>
          <a:ext cx="0" cy="0"/>
          <a:chOff x="0" y="0"/>
          <a:chExt cx="0" cy="0"/>
        </a:xfrm>
      </p:grpSpPr>
      <p:sp>
        <p:nvSpPr>
          <p:cNvPr id="68"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69" name="标题文本"/>
          <p:cNvSpPr txBox="1">
            <a:spLocks noGrp="1"/>
          </p:cNvSpPr>
          <p:nvPr>
            <p:ph type="title"/>
          </p:nvPr>
        </p:nvSpPr>
        <p:spPr>
          <a:xfrm>
            <a:off x="0" y="0"/>
            <a:ext cx="13004800" cy="1270000"/>
          </a:xfrm>
          <a:prstGeom prst="rect">
            <a:avLst/>
          </a:prstGeom>
          <a:solidFill>
            <a:srgbClr val="000000"/>
          </a:solidFill>
        </p:spPr>
        <p:txBody>
          <a:bodyPr anchor="ctr"/>
          <a:lstStyle>
            <a:lvl1pPr marL="63500" marR="58702" indent="800100" defTabSz="1295400">
              <a:lnSpc>
                <a:spcPct val="100000"/>
              </a:lnSpc>
              <a:tabLst/>
              <a:defRPr sz="4000" b="1" cap="small">
                <a:solidFill>
                  <a:srgbClr val="FFFFFF"/>
                </a:solidFill>
                <a:uFill>
                  <a:solidFill>
                    <a:srgbClr val="FFFFFF"/>
                  </a:solidFill>
                </a:uFill>
                <a:latin typeface="Helvetica"/>
                <a:ea typeface="Helvetica"/>
                <a:cs typeface="Helvetica"/>
                <a:sym typeface="Helvetica"/>
              </a:defRPr>
            </a:lvl1pPr>
          </a:lstStyle>
          <a:p>
            <a:r>
              <a:t>标题文本</a:t>
            </a:r>
          </a:p>
        </p:txBody>
      </p:sp>
      <p:sp>
        <p:nvSpPr>
          <p:cNvPr id="70" name="正文级别 1…"/>
          <p:cNvSpPr txBox="1">
            <a:spLocks noGrp="1"/>
          </p:cNvSpPr>
          <p:nvPr>
            <p:ph type="body" idx="1"/>
          </p:nvPr>
        </p:nvSpPr>
        <p:spPr>
          <a:xfrm>
            <a:off x="812800" y="1828800"/>
            <a:ext cx="11379200" cy="7569200"/>
          </a:xfrm>
          <a:prstGeom prst="rect">
            <a:avLst/>
          </a:prstGeom>
        </p:spPr>
        <p:txBody>
          <a:bodyPr/>
          <a:lstStyle>
            <a:lvl1pPr marL="58702" marR="58702" defTabSz="1295400">
              <a:lnSpc>
                <a:spcPts val="3900"/>
              </a:lnSpc>
              <a:buClr>
                <a:srgbClr val="0048AA"/>
              </a:buClr>
              <a:buFont typeface="Lucida Sans"/>
              <a:tabLst/>
              <a:defRPr>
                <a:solidFill>
                  <a:srgbClr val="005493"/>
                </a:solidFill>
                <a:uFill>
                  <a:solidFill>
                    <a:srgbClr val="0048AA"/>
                  </a:solidFill>
                </a:uFill>
              </a:defRPr>
            </a:lvl1pPr>
            <a:lvl2pPr marL="635000" marR="58702" indent="-508000" defTabSz="1295400">
              <a:lnSpc>
                <a:spcPts val="3900"/>
              </a:lnSpc>
              <a:buSzPct val="166666"/>
              <a:tabLst/>
              <a:defRPr>
                <a:uFill>
                  <a:solidFill>
                    <a:srgbClr val="000000"/>
                  </a:solidFill>
                </a:uFill>
              </a:defRPr>
            </a:lvl2pPr>
            <a:lvl3pPr marL="1003300" marR="58702" indent="-368300" defTabSz="1295400">
              <a:lnSpc>
                <a:spcPts val="3900"/>
              </a:lnSpc>
              <a:buFontTx/>
              <a:buChar char="–"/>
              <a:tabLst/>
              <a:defRPr>
                <a:uFill>
                  <a:solidFill>
                    <a:srgbClr val="000000"/>
                  </a:solidFill>
                </a:uFill>
              </a:defRPr>
            </a:lvl3pPr>
            <a:lvl4pPr marL="1003300" marR="58702" indent="-368300" defTabSz="1295400">
              <a:lnSpc>
                <a:spcPts val="3900"/>
              </a:lnSpc>
              <a:buSzPct val="100000"/>
              <a:buChar char="–"/>
              <a:tabLst/>
              <a:defRPr>
                <a:uFill>
                  <a:solidFill>
                    <a:srgbClr val="000000"/>
                  </a:solidFill>
                </a:uFill>
              </a:defRPr>
            </a:lvl4pPr>
            <a:lvl5pPr marL="1003300" marR="58702" indent="-368300" defTabSz="1295400">
              <a:lnSpc>
                <a:spcPts val="3900"/>
              </a:lnSpc>
              <a:buSzPct val="100000"/>
              <a:buChar char="–"/>
              <a:tabLst/>
              <a:defRPr>
                <a:uFill>
                  <a:solidFill>
                    <a:srgbClr val="000000"/>
                  </a:solidFill>
                </a:uFill>
              </a:defRPr>
            </a:lvl5pPr>
          </a:lstStyle>
          <a:p>
            <a:r>
              <a:t>正文级别 1</a:t>
            </a:r>
          </a:p>
          <a:p>
            <a:pPr lvl="1"/>
            <a:r>
              <a:t>正文级别 2</a:t>
            </a:r>
          </a:p>
          <a:p>
            <a:pPr lvl="2"/>
            <a:r>
              <a:t>正文级别 3</a:t>
            </a:r>
          </a:p>
          <a:p>
            <a:pPr lvl="3"/>
            <a:r>
              <a:t>正文级别 4</a:t>
            </a:r>
          </a:p>
          <a:p>
            <a:pPr lvl="4"/>
            <a:r>
              <a:t>正文级别 5</a:t>
            </a:r>
          </a:p>
        </p:txBody>
      </p:sp>
      <p:sp>
        <p:nvSpPr>
          <p:cNvPr id="71" name="幻灯片编号"/>
          <p:cNvSpPr txBox="1">
            <a:spLocks noGrp="1"/>
          </p:cNvSpPr>
          <p:nvPr>
            <p:ph type="sldNum" sz="quarter" idx="2"/>
          </p:nvPr>
        </p:nvSpPr>
        <p:spPr>
          <a:xfrm>
            <a:off x="12629889" y="9382590"/>
            <a:ext cx="283816" cy="279401"/>
          </a:xfrm>
          <a:prstGeom prst="rect">
            <a:avLst/>
          </a:prstGeom>
        </p:spPr>
        <p:txBody>
          <a:bodyPr lIns="50800" tIns="50800" rIns="50800" bIns="50800" anchor="ctr"/>
          <a:lstStyle>
            <a:lvl1pPr defTabSz="647700">
              <a:lnSpc>
                <a:spcPct val="100000"/>
              </a:lnSpc>
              <a:tabLst/>
              <a:defRPr>
                <a:uFill>
                  <a:solidFill>
                    <a:srgbClr val="000000"/>
                  </a:solidFill>
                </a:uFill>
              </a:defRPr>
            </a:lvl1pPr>
          </a:lstStyle>
          <a:p>
            <a:fld id="{86CB4B4D-7CA3-9044-876B-883B54F8677D}" type="slidenum">
              <a:t>‹#›</a:t>
            </a:fld>
            <a:endParaRPr/>
          </a:p>
        </p:txBody>
      </p:sp>
      <p:pic>
        <p:nvPicPr>
          <p:cNvPr id="72" name="interview-white.pdf" descr="interview-white.pdf"/>
          <p:cNvPicPr>
            <a:picLocks noChangeAspect="1"/>
          </p:cNvPicPr>
          <p:nvPr/>
        </p:nvPicPr>
        <p:blipFill>
          <a:blip r:embed="rId2"/>
          <a:stretch>
            <a:fillRect/>
          </a:stretch>
        </p:blipFill>
        <p:spPr>
          <a:xfrm>
            <a:off x="11493500" y="382872"/>
            <a:ext cx="687389" cy="468505"/>
          </a:xfrm>
          <a:prstGeom prst="rect">
            <a:avLst/>
          </a:prstGeom>
          <a:ln w="12700">
            <a:miter lim="400000"/>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982"/>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844"/>
            </a:lvl1pPr>
            <a:lvl2pPr>
              <a:defRPr sz="2560"/>
            </a:lvl2pPr>
            <a:lvl3pPr>
              <a:defRPr sz="2276"/>
            </a:lvl3pPr>
            <a:lvl4pPr>
              <a:defRPr sz="1991"/>
            </a:lvl4pPr>
            <a:lvl5pPr>
              <a:defRPr sz="199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3968280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6F9"/>
        </a:solidFill>
        <a:effectLst/>
      </p:bgPr>
    </p:bg>
    <p:spTree>
      <p:nvGrpSpPr>
        <p:cNvPr id="1" name=""/>
        <p:cNvGrpSpPr/>
        <p:nvPr/>
      </p:nvGrpSpPr>
      <p:grpSpPr>
        <a:xfrm>
          <a:off x="0" y="0"/>
          <a:ext cx="0" cy="0"/>
          <a:chOff x="0" y="0"/>
          <a:chExt cx="0" cy="0"/>
        </a:xfrm>
      </p:grpSpPr>
      <p:sp>
        <p:nvSpPr>
          <p:cNvPr id="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 name="标题文本"/>
          <p:cNvSpPr txBox="1">
            <a:spLocks noGrp="1"/>
          </p:cNvSpPr>
          <p:nvPr>
            <p:ph type="title"/>
          </p:nvPr>
        </p:nvSpPr>
        <p:spPr>
          <a:xfrm>
            <a:off x="812800" y="0"/>
            <a:ext cx="11379200" cy="812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p>
            <a:r>
              <a:t>标题文本</a:t>
            </a:r>
          </a:p>
        </p:txBody>
      </p:sp>
      <p:sp>
        <p:nvSpPr>
          <p:cNvPr id="4" name="正文级别 1…"/>
          <p:cNvSpPr txBox="1">
            <a:spLocks noGrp="1"/>
          </p:cNvSpPr>
          <p:nvPr>
            <p:ph type="body" idx="1"/>
          </p:nvPr>
        </p:nvSpPr>
        <p:spPr>
          <a:xfrm>
            <a:off x="812800" y="1270000"/>
            <a:ext cx="11379200" cy="817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2pPr>
              <a:buFont typeface="Lucida Sans"/>
              <a:buChar char="・"/>
              <a:defRPr>
                <a:solidFill>
                  <a:srgbClr val="000000"/>
                </a:solidFill>
              </a:defRPr>
            </a:lvl2pPr>
            <a:lvl3pPr>
              <a:buFont typeface="Lucida Sans"/>
              <a:buChar char="-"/>
              <a:defRPr>
                <a:solidFill>
                  <a:srgbClr val="000000"/>
                </a:solidFill>
              </a:defRPr>
            </a:lvl3pPr>
            <a:lvl4pPr>
              <a:defRPr>
                <a:solidFill>
                  <a:srgbClr val="000000"/>
                </a:solidFill>
              </a:defRPr>
            </a:lvl4pPr>
            <a:lvl5pPr>
              <a:defRPr>
                <a:solidFill>
                  <a:srgbClr val="000000"/>
                </a:solidFill>
              </a:defRPr>
            </a:lvl5p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2367592" y="9347200"/>
            <a:ext cx="258416" cy="254000"/>
          </a:xfrm>
          <a:prstGeom prst="rect">
            <a:avLst/>
          </a:prstGeom>
          <a:ln w="12700">
            <a:miter lim="400000"/>
          </a:ln>
        </p:spPr>
        <p:txBody>
          <a:bodyPr wrap="none" lIns="38100" tIns="38100" rIns="38100" bIns="38100">
            <a:spAutoFit/>
          </a:bodyPr>
          <a:lstStyle>
            <a:lvl1pPr defTabSz="457200">
              <a:lnSpc>
                <a:spcPts val="1400"/>
              </a:lnSpc>
              <a:buClrTx/>
              <a:buFontTx/>
              <a:defRPr sz="1200">
                <a:solidFill>
                  <a:srgbClr val="000000"/>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Lst>
  <p:transition spd="med"/>
  <p:txStyles>
    <p:titleStyle>
      <a:lvl1pPr marL="0" marR="0" indent="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1pPr>
      <a:lvl2pPr marL="0" marR="0" indent="228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2pPr>
      <a:lvl3pPr marL="0" marR="0" indent="457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3pPr>
      <a:lvl4pPr marL="0" marR="0" indent="685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4pPr>
      <a:lvl5pPr marL="0" marR="0" indent="9144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5pPr>
      <a:lvl6pPr marL="0" marR="0" indent="11430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6pPr>
      <a:lvl7pPr marL="0" marR="0" indent="1371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7pPr>
      <a:lvl8pPr marL="0" marR="0" indent="1600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8pPr>
      <a:lvl9pPr marL="0" marR="0" indent="1828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9pPr>
    </p:titleStyle>
    <p:bodyStyle>
      <a:lvl1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1pPr>
      <a:lvl2pPr marL="584200" marR="0" indent="-457200" algn="l" defTabSz="457200" rtl="0" latinLnBrk="0">
        <a:lnSpc>
          <a:spcPts val="3800"/>
        </a:lnSpc>
        <a:spcBef>
          <a:spcPts val="0"/>
        </a:spcBef>
        <a:spcAft>
          <a:spcPts val="0"/>
        </a:spcAft>
        <a:buClrTx/>
        <a:buSzPct val="160000"/>
        <a:buFontTx/>
        <a:buChar char="•"/>
        <a:tabLst>
          <a:tab pos="1244600" algn="l"/>
        </a:tabLst>
        <a:defRPr sz="2400" b="0" i="0" u="none" strike="noStrike" cap="none" spc="0" baseline="0">
          <a:solidFill>
            <a:srgbClr val="0048AA"/>
          </a:solidFill>
          <a:uFillTx/>
          <a:latin typeface="+mn-lt"/>
          <a:ea typeface="+mn-ea"/>
          <a:cs typeface="+mn-cs"/>
          <a:sym typeface="Lucida Sans"/>
        </a:defRPr>
      </a:lvl2pPr>
      <a:lvl3pPr marL="914400" marR="0" indent="-317500" algn="l" defTabSz="457200" rtl="0" latinLnBrk="0">
        <a:lnSpc>
          <a:spcPts val="3800"/>
        </a:lnSpc>
        <a:spcBef>
          <a:spcPts val="0"/>
        </a:spcBef>
        <a:spcAft>
          <a:spcPts val="0"/>
        </a:spcAft>
        <a:buClrTx/>
        <a:buSzPct val="100000"/>
        <a:buFontTx/>
        <a:buChar char="•"/>
        <a:tabLst>
          <a:tab pos="1244600" algn="l"/>
        </a:tabLst>
        <a:defRPr sz="2400" b="0" i="0" u="none" strike="noStrike" cap="none" spc="0" baseline="0">
          <a:solidFill>
            <a:srgbClr val="0048AA"/>
          </a:solidFill>
          <a:uFillTx/>
          <a:latin typeface="+mn-lt"/>
          <a:ea typeface="+mn-ea"/>
          <a:cs typeface="+mn-cs"/>
          <a:sym typeface="Lucida Sans"/>
        </a:defRPr>
      </a:lvl3pPr>
      <a:lvl4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4pPr>
      <a:lvl5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5pPr>
      <a:lvl6pPr marL="0" marR="0" indent="3556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6pPr>
      <a:lvl7pPr marL="0" marR="0" indent="7112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7pPr>
      <a:lvl8pPr marL="0" marR="0" indent="10668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8pPr>
      <a:lvl9pPr marL="0" marR="0" indent="14224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9pPr>
    </p:bodyStyle>
    <p:otherStyle>
      <a:lvl1pPr marL="0" marR="0" indent="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1pPr>
      <a:lvl2pPr marL="0" marR="0" indent="2286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2pPr>
      <a:lvl3pPr marL="0" marR="0" indent="4572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3pPr>
      <a:lvl4pPr marL="0" marR="0" indent="6858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4pPr>
      <a:lvl5pPr marL="0" marR="0" indent="9144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5pPr>
      <a:lvl6pPr marL="0" marR="0" indent="11430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6pPr>
      <a:lvl7pPr marL="0" marR="0" indent="13716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7pPr>
      <a:lvl8pPr marL="0" marR="0" indent="16002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8pPr>
      <a:lvl9pPr marL="0" marR="0" indent="18288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18" Type="http://schemas.openxmlformats.org/officeDocument/2006/relationships/image" Target="../media/image29.jpeg"/><Relationship Id="rId3" Type="http://schemas.openxmlformats.org/officeDocument/2006/relationships/image" Target="../media/image14.jpeg"/><Relationship Id="rId21" Type="http://schemas.openxmlformats.org/officeDocument/2006/relationships/image" Target="../media/image32.jpeg"/><Relationship Id="rId7" Type="http://schemas.openxmlformats.org/officeDocument/2006/relationships/image" Target="../media/image18.jpeg"/><Relationship Id="rId12" Type="http://schemas.openxmlformats.org/officeDocument/2006/relationships/image" Target="../media/image23.jpeg"/><Relationship Id="rId17" Type="http://schemas.openxmlformats.org/officeDocument/2006/relationships/image" Target="../media/image28.jpeg"/><Relationship Id="rId2" Type="http://schemas.openxmlformats.org/officeDocument/2006/relationships/image" Target="../media/image13.jpeg"/><Relationship Id="rId16" Type="http://schemas.openxmlformats.org/officeDocument/2006/relationships/image" Target="../media/image27.jpeg"/><Relationship Id="rId20"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5" Type="http://schemas.openxmlformats.org/officeDocument/2006/relationships/image" Target="../media/image26.jpeg"/><Relationship Id="rId10" Type="http://schemas.openxmlformats.org/officeDocument/2006/relationships/image" Target="../media/image21.jpeg"/><Relationship Id="rId19" Type="http://schemas.openxmlformats.org/officeDocument/2006/relationships/image" Target="../media/image30.jpe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25.jpeg"/><Relationship Id="rId22"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wmf"/></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ti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wmf"/><Relationship Id="rId5" Type="http://schemas.openxmlformats.org/officeDocument/2006/relationships/oleObject" Target="../embeddings/oleObject3.bin"/><Relationship Id="rId4" Type="http://schemas.openxmlformats.org/officeDocument/2006/relationships/image" Target="../media/image7.wmf"/></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creativecommons.org/licenses/by-sa/2.5/"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AD39692-0CD0-7847-9B2A-46F9ABA51D60}"/>
              </a:ext>
            </a:extLst>
          </p:cNvPr>
          <p:cNvSpPr txBox="1">
            <a:spLocks noChangeArrowheads="1"/>
          </p:cNvSpPr>
          <p:nvPr/>
        </p:nvSpPr>
        <p:spPr>
          <a:xfrm>
            <a:off x="613465" y="2905919"/>
            <a:ext cx="11777870" cy="1143000"/>
          </a:xfrm>
          <a:prstGeom prst="rect">
            <a:avLst/>
          </a:prstGeom>
        </p:spPr>
        <p:txBody>
          <a:bodyPr anchor="ctr">
            <a:normAutofit fontScale="97500"/>
          </a:bodyPr>
          <a:lstStyle>
            <a:lvl1pPr marL="0" marR="0" indent="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1pPr>
            <a:lvl2pPr marL="0" marR="0" indent="228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2pPr>
            <a:lvl3pPr marL="0" marR="0" indent="457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3pPr>
            <a:lvl4pPr marL="0" marR="0" indent="685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4pPr>
            <a:lvl5pPr marL="0" marR="0" indent="9144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5pPr>
            <a:lvl6pPr marL="0" marR="0" indent="11430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6pPr>
            <a:lvl7pPr marL="0" marR="0" indent="1371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7pPr>
            <a:lvl8pPr marL="0" marR="0" indent="1600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8pPr>
            <a:lvl9pPr marL="0" marR="0" indent="1828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9pPr>
          </a:lstStyle>
          <a:p>
            <a:pPr algn="ctr" hangingPunct="1">
              <a:defRPr/>
            </a:pPr>
            <a:r>
              <a:rPr lang="en-US" altLang="zh-CN" sz="4400" dirty="0"/>
              <a:t>CS101</a:t>
            </a:r>
            <a:r>
              <a:rPr lang="zh-CN" altLang="en-US" sz="4400" dirty="0"/>
              <a:t> </a:t>
            </a:r>
            <a:r>
              <a:rPr lang="en-US" altLang="zh-CN" sz="4400" dirty="0"/>
              <a:t>Algorithms and Data Structures</a:t>
            </a:r>
          </a:p>
        </p:txBody>
      </p:sp>
      <p:sp>
        <p:nvSpPr>
          <p:cNvPr id="4" name="Subtitle 1">
            <a:extLst>
              <a:ext uri="{FF2B5EF4-FFF2-40B4-BE49-F238E27FC236}">
                <a16:creationId xmlns:a16="http://schemas.microsoft.com/office/drawing/2014/main" id="{35A3F68D-B7D7-534F-9DD2-5DDA7A37B8A3}"/>
              </a:ext>
            </a:extLst>
          </p:cNvPr>
          <p:cNvSpPr txBox="1">
            <a:spLocks/>
          </p:cNvSpPr>
          <p:nvPr/>
        </p:nvSpPr>
        <p:spPr>
          <a:xfrm>
            <a:off x="3073400" y="4506119"/>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sz="2800" dirty="0">
                <a:solidFill>
                  <a:prstClr val="black"/>
                </a:solidFill>
              </a:rPr>
              <a:t>Dynamic Programming</a:t>
            </a:r>
          </a:p>
          <a:p>
            <a:pPr marL="0" indent="0" algn="ctr" eaLnBrk="1" hangingPunct="1">
              <a:buFont typeface="Arial" charset="0"/>
              <a:buNone/>
            </a:pPr>
            <a:r>
              <a:rPr lang="en-US" altLang="zh-CN" sz="2800" dirty="0">
                <a:solidFill>
                  <a:prstClr val="black"/>
                </a:solidFill>
              </a:rPr>
              <a:t>Textbook Ch 15</a:t>
            </a:r>
          </a:p>
        </p:txBody>
      </p:sp>
    </p:spTree>
    <p:extLst>
      <p:ext uri="{BB962C8B-B14F-4D97-AF65-F5344CB8AC3E}">
        <p14:creationId xmlns:p14="http://schemas.microsoft.com/office/powerpoint/2010/main" val="197636857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02" name="Dynamic programming history"/>
          <p:cNvSpPr txBox="1">
            <a:spLocks noGrp="1"/>
          </p:cNvSpPr>
          <p:nvPr>
            <p:ph type="title"/>
          </p:nvPr>
        </p:nvSpPr>
        <p:spPr>
          <a:prstGeom prst="rect">
            <a:avLst/>
          </a:prstGeom>
        </p:spPr>
        <p:txBody>
          <a:bodyPr/>
          <a:lstStyle/>
          <a:p>
            <a:r>
              <a:t>Dynamic programming history</a:t>
            </a:r>
          </a:p>
        </p:txBody>
      </p:sp>
      <p:sp>
        <p:nvSpPr>
          <p:cNvPr id="103" name="Bellman. Pioneered the systematic study of dynamic programming in 1950s.…"/>
          <p:cNvSpPr txBox="1">
            <a:spLocks noGrp="1"/>
          </p:cNvSpPr>
          <p:nvPr>
            <p:ph type="body" idx="1"/>
          </p:nvPr>
        </p:nvSpPr>
        <p:spPr>
          <a:prstGeom prst="rect">
            <a:avLst/>
          </a:prstGeom>
        </p:spPr>
        <p:txBody>
          <a:bodyPr/>
          <a:lstStyle/>
          <a:p>
            <a:r>
              <a:rPr dirty="0"/>
              <a:t>Bellman. </a:t>
            </a:r>
            <a:r>
              <a:rPr dirty="0">
                <a:solidFill>
                  <a:srgbClr val="000000"/>
                </a:solidFill>
              </a:rPr>
              <a:t>Pioneered the systematic study of dynamic programming in 1950s.</a:t>
            </a:r>
          </a:p>
          <a:p>
            <a:br>
              <a:rPr dirty="0">
                <a:solidFill>
                  <a:srgbClr val="000000"/>
                </a:solidFill>
              </a:rPr>
            </a:br>
            <a:r>
              <a:rPr dirty="0"/>
              <a:t>Etymology.</a:t>
            </a:r>
          </a:p>
          <a:p>
            <a:pPr lvl="1"/>
            <a:r>
              <a:rPr dirty="0"/>
              <a:t>Dynamic programming = planning over time.</a:t>
            </a:r>
          </a:p>
          <a:p>
            <a:pPr lvl="1"/>
            <a:r>
              <a:rPr dirty="0"/>
              <a:t>Secretary of Defense had pathological fear of mathematical research.</a:t>
            </a:r>
          </a:p>
          <a:p>
            <a:pPr lvl="1"/>
            <a:r>
              <a:rPr dirty="0"/>
              <a:t>Bellman sought a “dynamic” adjective to avoid conflict.</a:t>
            </a:r>
          </a:p>
        </p:txBody>
      </p:sp>
      <p:sp>
        <p:nvSpPr>
          <p:cNvPr id="104" name="幻灯片编号"/>
          <p:cNvSpPr txBox="1">
            <a:spLocks noGrp="1"/>
          </p:cNvSpPr>
          <p:nvPr>
            <p:ph type="sldNum" sz="quarter" idx="2"/>
          </p:nvPr>
        </p:nvSpPr>
        <p:spPr>
          <a:xfrm>
            <a:off x="12401525" y="9347200"/>
            <a:ext cx="190550"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grpSp>
        <p:nvGrpSpPr>
          <p:cNvPr id="107" name="成组"/>
          <p:cNvGrpSpPr/>
          <p:nvPr/>
        </p:nvGrpSpPr>
        <p:grpSpPr>
          <a:xfrm>
            <a:off x="2578098" y="4876800"/>
            <a:ext cx="7848604" cy="4256801"/>
            <a:chOff x="0" y="0"/>
            <a:chExt cx="7848603" cy="4256800"/>
          </a:xfrm>
        </p:grpSpPr>
        <p:pic>
          <p:nvPicPr>
            <p:cNvPr id="105" name="bellman-cover.pdf" descr="bellman-cover.pdf"/>
            <p:cNvPicPr>
              <a:picLocks noChangeAspect="1"/>
            </p:cNvPicPr>
            <p:nvPr/>
          </p:nvPicPr>
          <p:blipFill>
            <a:blip r:embed="rId3"/>
            <a:srcRect l="17988" t="15226" r="16176" b="34097"/>
            <a:stretch>
              <a:fillRect/>
            </a:stretch>
          </p:blipFill>
          <p:spPr>
            <a:xfrm>
              <a:off x="3579487" y="3578"/>
              <a:ext cx="4269117" cy="4252697"/>
            </a:xfrm>
            <a:prstGeom prst="rect">
              <a:avLst/>
            </a:prstGeom>
            <a:ln w="12700" cap="flat">
              <a:noFill/>
              <a:miter lim="400000"/>
            </a:ln>
            <a:effectLst/>
          </p:spPr>
        </p:pic>
        <p:pic>
          <p:nvPicPr>
            <p:cNvPr id="106" name="Richard_Bellman_Mathematics.jpg" descr="Richard_Bellman_Mathematics.jpg"/>
            <p:cNvPicPr>
              <a:picLocks noChangeAspect="1"/>
            </p:cNvPicPr>
            <p:nvPr/>
          </p:nvPicPr>
          <p:blipFill>
            <a:blip r:embed="rId4"/>
            <a:srcRect b="4687"/>
            <a:stretch>
              <a:fillRect/>
            </a:stretch>
          </p:blipFill>
          <p:spPr>
            <a:xfrm>
              <a:off x="0" y="0"/>
              <a:ext cx="3574482" cy="4256801"/>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10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0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0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10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1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1" build="p" bldLvl="5" animBg="1" advAuto="0"/>
      <p:bldP spid="107" grpId="2"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12" name="Dynamic programming applications"/>
          <p:cNvSpPr txBox="1">
            <a:spLocks noGrp="1"/>
          </p:cNvSpPr>
          <p:nvPr>
            <p:ph type="title"/>
          </p:nvPr>
        </p:nvSpPr>
        <p:spPr>
          <a:prstGeom prst="rect">
            <a:avLst/>
          </a:prstGeom>
        </p:spPr>
        <p:txBody>
          <a:bodyPr/>
          <a:lstStyle/>
          <a:p>
            <a:r>
              <a:t>Dynamic programming applications</a:t>
            </a:r>
          </a:p>
        </p:txBody>
      </p:sp>
      <p:sp>
        <p:nvSpPr>
          <p:cNvPr id="113" name="Application areas.…"/>
          <p:cNvSpPr txBox="1">
            <a:spLocks noGrp="1"/>
          </p:cNvSpPr>
          <p:nvPr>
            <p:ph type="body" idx="1"/>
          </p:nvPr>
        </p:nvSpPr>
        <p:spPr>
          <a:prstGeom prst="rect">
            <a:avLst/>
          </a:prstGeom>
        </p:spPr>
        <p:txBody>
          <a:bodyPr/>
          <a:lstStyle/>
          <a:p>
            <a:r>
              <a:rPr dirty="0"/>
              <a:t>Application areas. </a:t>
            </a:r>
          </a:p>
          <a:p>
            <a:pPr lvl="1"/>
            <a:r>
              <a:rPr dirty="0"/>
              <a:t>Computer science:  AI, compilers, systems, graphics, theory, ….</a:t>
            </a:r>
          </a:p>
          <a:p>
            <a:pPr lvl="1"/>
            <a:r>
              <a:rPr dirty="0"/>
              <a:t>Operations research.</a:t>
            </a:r>
          </a:p>
          <a:p>
            <a:pPr lvl="1"/>
            <a:r>
              <a:rPr dirty="0"/>
              <a:t>Information theory.</a:t>
            </a:r>
          </a:p>
          <a:p>
            <a:pPr lvl="1"/>
            <a:r>
              <a:rPr dirty="0"/>
              <a:t>Control theory.</a:t>
            </a:r>
          </a:p>
          <a:p>
            <a:pPr lvl="1"/>
            <a:r>
              <a:rPr dirty="0"/>
              <a:t>Bioinformatics.</a:t>
            </a:r>
          </a:p>
          <a:p>
            <a:br>
              <a:rPr dirty="0"/>
            </a:br>
            <a:r>
              <a:rPr dirty="0"/>
              <a:t>Some famous dynamic programming algorithms. </a:t>
            </a:r>
          </a:p>
          <a:p>
            <a:pPr lvl="1"/>
            <a:r>
              <a:rPr dirty="0" err="1"/>
              <a:t>Avidan</a:t>
            </a:r>
            <a:r>
              <a:rPr dirty="0"/>
              <a:t>–Shamir for seam carving.</a:t>
            </a:r>
          </a:p>
          <a:p>
            <a:pPr lvl="1"/>
            <a:r>
              <a:rPr dirty="0"/>
              <a:t>Unix diff for comparing two files.</a:t>
            </a:r>
          </a:p>
          <a:p>
            <a:pPr lvl="1"/>
            <a:r>
              <a:rPr dirty="0"/>
              <a:t>Viterbi for hidden Markov models.</a:t>
            </a:r>
          </a:p>
          <a:p>
            <a:pPr lvl="1"/>
            <a:r>
              <a:rPr dirty="0"/>
              <a:t>De Boor for evaluating spline curves.</a:t>
            </a:r>
          </a:p>
          <a:p>
            <a:pPr lvl="1"/>
            <a:r>
              <a:rPr dirty="0"/>
              <a:t>Bellman–Ford–Moore for shortest path.</a:t>
            </a:r>
          </a:p>
          <a:p>
            <a:pPr lvl="1"/>
            <a:r>
              <a:rPr dirty="0"/>
              <a:t>Knuth–</a:t>
            </a:r>
            <a:r>
              <a:rPr dirty="0" err="1"/>
              <a:t>Plass</a:t>
            </a:r>
            <a:r>
              <a:rPr dirty="0"/>
              <a:t> for word wrapping text in       .</a:t>
            </a:r>
          </a:p>
          <a:p>
            <a:pPr lvl="1"/>
            <a:r>
              <a:rPr dirty="0" err="1"/>
              <a:t>Cocke</a:t>
            </a:r>
            <a:r>
              <a:rPr dirty="0"/>
              <a:t>–</a:t>
            </a:r>
            <a:r>
              <a:rPr dirty="0" err="1"/>
              <a:t>Kasami</a:t>
            </a:r>
            <a:r>
              <a:rPr dirty="0"/>
              <a:t>–Younger for parsing context-free grammars.</a:t>
            </a:r>
          </a:p>
          <a:p>
            <a:pPr lvl="1"/>
            <a:r>
              <a:rPr dirty="0"/>
              <a:t>Needleman–Wunsch/Smith–Waterman for sequence alignment.</a:t>
            </a:r>
          </a:p>
        </p:txBody>
      </p:sp>
      <p:sp>
        <p:nvSpPr>
          <p:cNvPr id="114"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pic>
        <p:nvPicPr>
          <p:cNvPr id="115" name="图像" descr="图像"/>
          <p:cNvPicPr>
            <a:picLocks noChangeAspect="1"/>
          </p:cNvPicPr>
          <p:nvPr/>
        </p:nvPicPr>
        <p:blipFill>
          <a:blip r:embed="rId2"/>
          <a:stretch>
            <a:fillRect/>
          </a:stretch>
        </p:blipFill>
        <p:spPr>
          <a:xfrm>
            <a:off x="7188200" y="7691757"/>
            <a:ext cx="609600" cy="27940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18" name="Dynamic programming books"/>
          <p:cNvSpPr txBox="1">
            <a:spLocks noGrp="1"/>
          </p:cNvSpPr>
          <p:nvPr>
            <p:ph type="title"/>
          </p:nvPr>
        </p:nvSpPr>
        <p:spPr>
          <a:prstGeom prst="rect">
            <a:avLst/>
          </a:prstGeom>
        </p:spPr>
        <p:txBody>
          <a:bodyPr/>
          <a:lstStyle/>
          <a:p>
            <a:r>
              <a:t>Dynamic programming books</a:t>
            </a:r>
          </a:p>
        </p:txBody>
      </p:sp>
      <p:grpSp>
        <p:nvGrpSpPr>
          <p:cNvPr id="139" name="成组"/>
          <p:cNvGrpSpPr/>
          <p:nvPr/>
        </p:nvGrpSpPr>
        <p:grpSpPr>
          <a:xfrm>
            <a:off x="812799" y="1505326"/>
            <a:ext cx="11591317" cy="7949850"/>
            <a:chOff x="0" y="0"/>
            <a:chExt cx="11591315" cy="7949849"/>
          </a:xfrm>
        </p:grpSpPr>
        <p:pic>
          <p:nvPicPr>
            <p:cNvPr id="119" name="1493909940.jpg" descr="1493909940.jpg"/>
            <p:cNvPicPr>
              <a:picLocks noChangeAspect="1"/>
            </p:cNvPicPr>
            <p:nvPr/>
          </p:nvPicPr>
          <p:blipFill>
            <a:blip r:embed="rId2"/>
            <a:stretch>
              <a:fillRect/>
            </a:stretch>
          </p:blipFill>
          <p:spPr>
            <a:xfrm>
              <a:off x="5020502" y="5663849"/>
              <a:ext cx="1526961" cy="2286001"/>
            </a:xfrm>
            <a:prstGeom prst="rect">
              <a:avLst/>
            </a:prstGeom>
            <a:ln w="12700" cap="flat">
              <a:noFill/>
              <a:miter lim="400000"/>
            </a:ln>
            <a:effectLst/>
          </p:spPr>
        </p:pic>
        <p:pic>
          <p:nvPicPr>
            <p:cNvPr id="120" name="approximate-dynamic-programming-for-dynamic-vehicle-routing.jpg" descr="approximate-dynamic-programming-for-dynamic-vehicle-routing.jpg"/>
            <p:cNvPicPr>
              <a:picLocks noChangeAspect="1"/>
            </p:cNvPicPr>
            <p:nvPr/>
          </p:nvPicPr>
          <p:blipFill>
            <a:blip r:embed="rId3"/>
            <a:stretch>
              <a:fillRect/>
            </a:stretch>
          </p:blipFill>
          <p:spPr>
            <a:xfrm>
              <a:off x="3350395" y="5663849"/>
              <a:ext cx="1519696" cy="2286001"/>
            </a:xfrm>
            <a:prstGeom prst="rect">
              <a:avLst/>
            </a:prstGeom>
            <a:ln w="12700" cap="flat">
              <a:noFill/>
              <a:miter lim="400000"/>
            </a:ln>
            <a:effectLst/>
          </p:spPr>
        </p:pic>
        <p:pic>
          <p:nvPicPr>
            <p:cNvPr id="121" name="51cGA0+8MqL._SX331_BO1,204,203,200_.jpg" descr="51cGA0+8MqL._SX331_BO1,204,203,200_.jpg"/>
            <p:cNvPicPr>
              <a:picLocks noChangeAspect="1"/>
            </p:cNvPicPr>
            <p:nvPr/>
          </p:nvPicPr>
          <p:blipFill>
            <a:blip r:embed="rId4"/>
            <a:stretch>
              <a:fillRect/>
            </a:stretch>
          </p:blipFill>
          <p:spPr>
            <a:xfrm>
              <a:off x="6701830" y="2826745"/>
              <a:ext cx="1525528" cy="2286001"/>
            </a:xfrm>
            <a:prstGeom prst="rect">
              <a:avLst/>
            </a:prstGeom>
            <a:ln w="12700" cap="flat">
              <a:noFill/>
              <a:miter lim="400000"/>
            </a:ln>
            <a:effectLst/>
          </p:spPr>
        </p:pic>
        <p:pic>
          <p:nvPicPr>
            <p:cNvPr id="122" name="51iyqR+G5mL._AC_UL320_SR208,320_.jpg" descr="51iyqR+G5mL._AC_UL320_SR208,320_.jpg"/>
            <p:cNvPicPr>
              <a:picLocks noChangeAspect="1"/>
            </p:cNvPicPr>
            <p:nvPr/>
          </p:nvPicPr>
          <p:blipFill>
            <a:blip r:embed="rId5"/>
            <a:stretch>
              <a:fillRect/>
            </a:stretch>
          </p:blipFill>
          <p:spPr>
            <a:xfrm>
              <a:off x="1710732" y="5663849"/>
              <a:ext cx="1485901" cy="2286001"/>
            </a:xfrm>
            <a:prstGeom prst="rect">
              <a:avLst/>
            </a:prstGeom>
            <a:ln w="12700" cap="flat">
              <a:noFill/>
              <a:miter lim="400000"/>
            </a:ln>
            <a:effectLst/>
          </p:spPr>
        </p:pic>
        <p:pic>
          <p:nvPicPr>
            <p:cNvPr id="123" name="bookcover_9780470171554.jpg" descr="bookcover_9780470171554.jpg"/>
            <p:cNvPicPr>
              <a:picLocks noChangeAspect="1"/>
            </p:cNvPicPr>
            <p:nvPr/>
          </p:nvPicPr>
          <p:blipFill>
            <a:blip r:embed="rId6"/>
            <a:stretch>
              <a:fillRect/>
            </a:stretch>
          </p:blipFill>
          <p:spPr>
            <a:xfrm>
              <a:off x="3322936" y="2826745"/>
              <a:ext cx="1602101" cy="2286001"/>
            </a:xfrm>
            <a:prstGeom prst="rect">
              <a:avLst/>
            </a:prstGeom>
            <a:ln w="12700" cap="flat">
              <a:noFill/>
              <a:miter lim="400000"/>
            </a:ln>
            <a:effectLst/>
          </p:spPr>
        </p:pic>
        <p:pic>
          <p:nvPicPr>
            <p:cNvPr id="124" name="41nq7be2kvL._SX331_BO1,204,203,200_.jpg" descr="41nq7be2kvL._SX331_BO1,204,203,200_.jpg"/>
            <p:cNvPicPr>
              <a:picLocks noChangeAspect="1"/>
            </p:cNvPicPr>
            <p:nvPr/>
          </p:nvPicPr>
          <p:blipFill>
            <a:blip r:embed="rId7"/>
            <a:stretch>
              <a:fillRect/>
            </a:stretch>
          </p:blipFill>
          <p:spPr>
            <a:xfrm>
              <a:off x="3360045" y="0"/>
              <a:ext cx="1525528" cy="2286000"/>
            </a:xfrm>
            <a:prstGeom prst="rect">
              <a:avLst/>
            </a:prstGeom>
            <a:ln w="12700" cap="flat">
              <a:noFill/>
              <a:miter lim="400000"/>
            </a:ln>
            <a:effectLst/>
          </p:spPr>
        </p:pic>
        <p:pic>
          <p:nvPicPr>
            <p:cNvPr id="125" name="31KtsmpQtKL._SX331_BO1,204,203,200_.jpg" descr="31KtsmpQtKL._SX331_BO1,204,203,200_.jpg"/>
            <p:cNvPicPr>
              <a:picLocks noChangeAspect="1"/>
            </p:cNvPicPr>
            <p:nvPr/>
          </p:nvPicPr>
          <p:blipFill>
            <a:blip r:embed="rId8"/>
            <a:stretch>
              <a:fillRect/>
            </a:stretch>
          </p:blipFill>
          <p:spPr>
            <a:xfrm>
              <a:off x="0" y="5663849"/>
              <a:ext cx="1525528" cy="2286001"/>
            </a:xfrm>
            <a:prstGeom prst="rect">
              <a:avLst/>
            </a:prstGeom>
            <a:ln w="12700" cap="flat">
              <a:noFill/>
              <a:miter lim="400000"/>
            </a:ln>
            <a:effectLst/>
          </p:spPr>
        </p:pic>
        <p:pic>
          <p:nvPicPr>
            <p:cNvPr id="126" name="51N3GRDQF8L._SX324_BO1,204,203,200_.jpg" descr="51N3GRDQF8L._SX324_BO1,204,203,200_.jpg"/>
            <p:cNvPicPr>
              <a:picLocks noChangeAspect="1"/>
            </p:cNvPicPr>
            <p:nvPr/>
          </p:nvPicPr>
          <p:blipFill>
            <a:blip r:embed="rId9"/>
            <a:stretch>
              <a:fillRect/>
            </a:stretch>
          </p:blipFill>
          <p:spPr>
            <a:xfrm>
              <a:off x="10019087" y="5663849"/>
              <a:ext cx="1572229" cy="2286001"/>
            </a:xfrm>
            <a:prstGeom prst="rect">
              <a:avLst/>
            </a:prstGeom>
            <a:ln w="12700" cap="flat">
              <a:noFill/>
              <a:miter lim="400000"/>
            </a:ln>
            <a:effectLst/>
          </p:spPr>
        </p:pic>
        <p:pic>
          <p:nvPicPr>
            <p:cNvPr id="127" name="41nwOEP7EqL._SX331_BO1,204,203,200_.jpg" descr="41nwOEP7EqL._SX331_BO1,204,203,200_.jpg"/>
            <p:cNvPicPr>
              <a:picLocks noChangeAspect="1"/>
            </p:cNvPicPr>
            <p:nvPr/>
          </p:nvPicPr>
          <p:blipFill>
            <a:blip r:embed="rId10"/>
            <a:stretch>
              <a:fillRect/>
            </a:stretch>
          </p:blipFill>
          <p:spPr>
            <a:xfrm>
              <a:off x="1690919" y="2826745"/>
              <a:ext cx="1525528" cy="2286001"/>
            </a:xfrm>
            <a:prstGeom prst="rect">
              <a:avLst/>
            </a:prstGeom>
            <a:ln w="12700" cap="flat">
              <a:noFill/>
              <a:miter lim="400000"/>
            </a:ln>
            <a:effectLst/>
          </p:spPr>
        </p:pic>
        <p:pic>
          <p:nvPicPr>
            <p:cNvPr id="128" name="9780824740993-us.jpg" descr="9780824740993-us.jpg"/>
            <p:cNvPicPr>
              <a:picLocks noChangeAspect="1"/>
            </p:cNvPicPr>
            <p:nvPr/>
          </p:nvPicPr>
          <p:blipFill>
            <a:blip r:embed="rId11"/>
            <a:stretch>
              <a:fillRect/>
            </a:stretch>
          </p:blipFill>
          <p:spPr>
            <a:xfrm>
              <a:off x="6753304" y="0"/>
              <a:ext cx="1444753" cy="2286000"/>
            </a:xfrm>
            <a:prstGeom prst="rect">
              <a:avLst/>
            </a:prstGeom>
            <a:ln w="12700" cap="flat">
              <a:noFill/>
              <a:miter lim="400000"/>
            </a:ln>
            <a:effectLst/>
          </p:spPr>
        </p:pic>
        <p:pic>
          <p:nvPicPr>
            <p:cNvPr id="129" name="9781584881483.jpg" descr="9781584881483.jpg"/>
            <p:cNvPicPr>
              <a:picLocks noChangeAspect="1"/>
            </p:cNvPicPr>
            <p:nvPr/>
          </p:nvPicPr>
          <p:blipFill>
            <a:blip r:embed="rId12"/>
            <a:stretch>
              <a:fillRect/>
            </a:stretch>
          </p:blipFill>
          <p:spPr>
            <a:xfrm>
              <a:off x="8408267" y="5663849"/>
              <a:ext cx="1446390" cy="2286001"/>
            </a:xfrm>
            <a:prstGeom prst="rect">
              <a:avLst/>
            </a:prstGeom>
            <a:ln w="12700" cap="flat">
              <a:noFill/>
              <a:miter lim="400000"/>
            </a:ln>
            <a:effectLst/>
          </p:spPr>
        </p:pic>
        <p:pic>
          <p:nvPicPr>
            <p:cNvPr id="130" name="047166054X.jpg" descr="047166054X.jpg"/>
            <p:cNvPicPr>
              <a:picLocks noChangeAspect="1"/>
            </p:cNvPicPr>
            <p:nvPr/>
          </p:nvPicPr>
          <p:blipFill>
            <a:blip r:embed="rId13"/>
            <a:stretch>
              <a:fillRect/>
            </a:stretch>
          </p:blipFill>
          <p:spPr>
            <a:xfrm>
              <a:off x="8379433" y="2826745"/>
              <a:ext cx="1434729" cy="2286001"/>
            </a:xfrm>
            <a:prstGeom prst="rect">
              <a:avLst/>
            </a:prstGeom>
            <a:ln w="12700" cap="flat">
              <a:noFill/>
              <a:miter lim="400000"/>
            </a:ln>
            <a:effectLst/>
          </p:spPr>
        </p:pic>
        <p:pic>
          <p:nvPicPr>
            <p:cNvPr id="131" name="9783642864513.jpg" descr="9783642864513.jpg"/>
            <p:cNvPicPr>
              <a:picLocks noChangeAspect="1"/>
            </p:cNvPicPr>
            <p:nvPr/>
          </p:nvPicPr>
          <p:blipFill>
            <a:blip r:embed="rId14"/>
            <a:stretch>
              <a:fillRect/>
            </a:stretch>
          </p:blipFill>
          <p:spPr>
            <a:xfrm>
              <a:off x="5054619" y="2826745"/>
              <a:ext cx="1507579" cy="2286001"/>
            </a:xfrm>
            <a:prstGeom prst="rect">
              <a:avLst/>
            </a:prstGeom>
            <a:ln w="12700" cap="flat">
              <a:noFill/>
              <a:miter lim="400000"/>
            </a:ln>
            <a:effectLst/>
          </p:spPr>
        </p:pic>
        <p:pic>
          <p:nvPicPr>
            <p:cNvPr id="132" name="ADP2nd_front_cover_Final.jpg" descr="ADP2nd_front_cover_Final.jpg"/>
            <p:cNvPicPr>
              <a:picLocks noChangeAspect="1"/>
            </p:cNvPicPr>
            <p:nvPr/>
          </p:nvPicPr>
          <p:blipFill>
            <a:blip r:embed="rId15"/>
            <a:stretch>
              <a:fillRect/>
            </a:stretch>
          </p:blipFill>
          <p:spPr>
            <a:xfrm>
              <a:off x="8362009" y="0"/>
              <a:ext cx="1529413" cy="2286000"/>
            </a:xfrm>
            <a:prstGeom prst="rect">
              <a:avLst/>
            </a:prstGeom>
            <a:ln w="12700" cap="flat">
              <a:noFill/>
              <a:miter lim="400000"/>
            </a:ln>
            <a:effectLst/>
          </p:spPr>
        </p:pic>
        <p:pic>
          <p:nvPicPr>
            <p:cNvPr id="133" name="51dudJSiEjL._SX331_BO1,204,203,200_.jpg" descr="51dudJSiEjL._SX331_BO1,204,203,200_.jpg"/>
            <p:cNvPicPr>
              <a:picLocks noChangeAspect="1"/>
            </p:cNvPicPr>
            <p:nvPr/>
          </p:nvPicPr>
          <p:blipFill>
            <a:blip r:embed="rId16"/>
            <a:stretch>
              <a:fillRect/>
            </a:stretch>
          </p:blipFill>
          <p:spPr>
            <a:xfrm>
              <a:off x="10065787" y="0"/>
              <a:ext cx="1525529" cy="2286000"/>
            </a:xfrm>
            <a:prstGeom prst="rect">
              <a:avLst/>
            </a:prstGeom>
            <a:ln w="12700" cap="flat">
              <a:noFill/>
              <a:miter lim="400000"/>
            </a:ln>
            <a:effectLst/>
          </p:spPr>
        </p:pic>
        <p:pic>
          <p:nvPicPr>
            <p:cNvPr id="134" name="dpcover1.jpg" descr="dpcover1.jpg"/>
            <p:cNvPicPr>
              <a:picLocks noChangeAspect="1"/>
            </p:cNvPicPr>
            <p:nvPr/>
          </p:nvPicPr>
          <p:blipFill>
            <a:blip r:embed="rId17"/>
            <a:stretch>
              <a:fillRect/>
            </a:stretch>
          </p:blipFill>
          <p:spPr>
            <a:xfrm>
              <a:off x="9963683" y="2826745"/>
              <a:ext cx="1627633" cy="2286001"/>
            </a:xfrm>
            <a:prstGeom prst="rect">
              <a:avLst/>
            </a:prstGeom>
            <a:ln w="12700" cap="flat">
              <a:noFill/>
              <a:miter lim="400000"/>
            </a:ln>
            <a:effectLst/>
          </p:spPr>
        </p:pic>
        <p:pic>
          <p:nvPicPr>
            <p:cNvPr id="135" name="41D8Xr9CtkL._SX340_BO1,204,203,200_.jpg" descr="41D8Xr9CtkL._SX340_BO1,204,203,200_.jpg"/>
            <p:cNvPicPr>
              <a:picLocks noChangeAspect="1"/>
            </p:cNvPicPr>
            <p:nvPr/>
          </p:nvPicPr>
          <p:blipFill>
            <a:blip r:embed="rId18"/>
            <a:stretch>
              <a:fillRect/>
            </a:stretch>
          </p:blipFill>
          <p:spPr>
            <a:xfrm>
              <a:off x="0" y="2826745"/>
              <a:ext cx="1566758" cy="2286001"/>
            </a:xfrm>
            <a:prstGeom prst="rect">
              <a:avLst/>
            </a:prstGeom>
            <a:ln w="12700" cap="flat">
              <a:noFill/>
              <a:miter lim="400000"/>
            </a:ln>
            <a:effectLst/>
          </p:spPr>
        </p:pic>
        <p:pic>
          <p:nvPicPr>
            <p:cNvPr id="136" name="1197050.jpg" descr="1197050.jpg"/>
            <p:cNvPicPr>
              <a:picLocks noChangeAspect="1"/>
            </p:cNvPicPr>
            <p:nvPr/>
          </p:nvPicPr>
          <p:blipFill>
            <a:blip r:embed="rId19"/>
            <a:stretch>
              <a:fillRect/>
            </a:stretch>
          </p:blipFill>
          <p:spPr>
            <a:xfrm>
              <a:off x="5036292" y="0"/>
              <a:ext cx="1525906" cy="2286000"/>
            </a:xfrm>
            <a:prstGeom prst="rect">
              <a:avLst/>
            </a:prstGeom>
            <a:ln w="12700" cap="flat">
              <a:noFill/>
              <a:miter lim="400000"/>
            </a:ln>
            <a:effectLst/>
          </p:spPr>
        </p:pic>
        <p:pic>
          <p:nvPicPr>
            <p:cNvPr id="137" name="9781447147565.jpg" descr="9781447147565.jpg"/>
            <p:cNvPicPr>
              <a:picLocks noChangeAspect="1"/>
            </p:cNvPicPr>
            <p:nvPr/>
          </p:nvPicPr>
          <p:blipFill>
            <a:blip r:embed="rId20"/>
            <a:stretch>
              <a:fillRect/>
            </a:stretch>
          </p:blipFill>
          <p:spPr>
            <a:xfrm>
              <a:off x="1686029" y="0"/>
              <a:ext cx="1520688" cy="2286000"/>
            </a:xfrm>
            <a:prstGeom prst="rect">
              <a:avLst/>
            </a:prstGeom>
            <a:ln w="12700" cap="flat">
              <a:noFill/>
              <a:miter lim="400000"/>
            </a:ln>
            <a:effectLst/>
          </p:spPr>
        </p:pic>
        <p:pic>
          <p:nvPicPr>
            <p:cNvPr id="138" name="41b3KJSoofL._SX331_BO1,204,203,200_.jpg" descr="41b3KJSoofL._SX331_BO1,204,203,200_.jpg"/>
            <p:cNvPicPr>
              <a:picLocks noChangeAspect="1"/>
            </p:cNvPicPr>
            <p:nvPr/>
          </p:nvPicPr>
          <p:blipFill>
            <a:blip r:embed="rId21"/>
            <a:stretch>
              <a:fillRect/>
            </a:stretch>
          </p:blipFill>
          <p:spPr>
            <a:xfrm>
              <a:off x="6712916" y="5663849"/>
              <a:ext cx="1525528" cy="2286001"/>
            </a:xfrm>
            <a:prstGeom prst="rect">
              <a:avLst/>
            </a:prstGeom>
            <a:ln w="12700" cap="flat">
              <a:noFill/>
              <a:miter lim="400000"/>
            </a:ln>
            <a:effectLst/>
          </p:spPr>
        </p:pic>
      </p:grpSp>
      <p:pic>
        <p:nvPicPr>
          <p:cNvPr id="140" name="9780691146683.png" descr="9780691146683.png"/>
          <p:cNvPicPr>
            <a:picLocks noChangeAspect="1"/>
          </p:cNvPicPr>
          <p:nvPr/>
        </p:nvPicPr>
        <p:blipFill>
          <a:blip r:embed="rId22"/>
          <a:stretch>
            <a:fillRect/>
          </a:stretch>
        </p:blipFill>
        <p:spPr>
          <a:xfrm>
            <a:off x="825500" y="1505326"/>
            <a:ext cx="1514476" cy="22860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39"/>
                                        </p:tgtEl>
                                        <p:attrNameLst>
                                          <p:attrName>style.visibility</p:attrName>
                                        </p:attrNameLst>
                                      </p:cBhvr>
                                      <p:to>
                                        <p:strVal val="visible"/>
                                      </p:to>
                                    </p:set>
                                    <p:animEffect transition="in" filter="dissolve">
                                      <p:cBhvr>
                                        <p:cTn id="7" dur="3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143"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14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145" name="Dynamic Programming I"/>
          <p:cNvSpPr txBox="1">
            <a:spLocks noGrp="1"/>
          </p:cNvSpPr>
          <p:nvPr>
            <p:ph type="title"/>
          </p:nvPr>
        </p:nvSpPr>
        <p:spPr>
          <a:prstGeom prst="rect">
            <a:avLst/>
          </a:prstGeom>
        </p:spPr>
        <p:txBody>
          <a:bodyPr/>
          <a:lstStyle/>
          <a:p>
            <a:r>
              <a:rPr dirty="0"/>
              <a:t>Dynamic Programming</a:t>
            </a:r>
          </a:p>
        </p:txBody>
      </p:sp>
      <p:sp>
        <p:nvSpPr>
          <p:cNvPr id="146" name="weighted interval scheduling…"/>
          <p:cNvSpPr txBox="1">
            <a:spLocks noGrp="1"/>
          </p:cNvSpPr>
          <p:nvPr>
            <p:ph type="body" sz="half" idx="1"/>
          </p:nvPr>
        </p:nvSpPr>
        <p:spPr>
          <a:prstGeom prst="rect">
            <a:avLst/>
          </a:prstGeom>
        </p:spPr>
        <p:txBody>
          <a:bodyPr/>
          <a:lstStyle/>
          <a:p>
            <a:r>
              <a:rPr dirty="0"/>
              <a:t>weighted interval scheduling</a:t>
            </a:r>
          </a:p>
          <a:p>
            <a:pPr lvl="1"/>
            <a:r>
              <a:rPr dirty="0"/>
              <a:t>segmented least squares</a:t>
            </a:r>
          </a:p>
          <a:p>
            <a:pPr lvl="1"/>
            <a:r>
              <a:rPr dirty="0"/>
              <a:t>knapsack problem</a:t>
            </a:r>
          </a:p>
        </p:txBody>
      </p:sp>
      <p:sp>
        <p:nvSpPr>
          <p:cNvPr id="147" name="Sections 6.1–6.2"/>
          <p:cNvSpPr txBox="1">
            <a:spLocks noGrp="1"/>
          </p:cNvSpPr>
          <p:nvPr>
            <p:ph type="body" idx="13"/>
          </p:nvPr>
        </p:nvSpPr>
        <p:spPr>
          <a:prstGeom prst="rect">
            <a:avLst/>
          </a:prstGeom>
        </p:spPr>
        <p:txBody>
          <a:bodyPr/>
          <a:lstStyle/>
          <a:p>
            <a:r>
              <a:t>Sections 6.1–6.2</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50" name="Weighted interval scheduling"/>
          <p:cNvSpPr txBox="1">
            <a:spLocks noGrp="1"/>
          </p:cNvSpPr>
          <p:nvPr>
            <p:ph type="title"/>
          </p:nvPr>
        </p:nvSpPr>
        <p:spPr>
          <a:prstGeom prst="rect">
            <a:avLst/>
          </a:prstGeom>
        </p:spPr>
        <p:txBody>
          <a:bodyPr/>
          <a:lstStyle/>
          <a:p>
            <a:r>
              <a:t>Weighted interval scheduling</a:t>
            </a:r>
          </a:p>
        </p:txBody>
      </p:sp>
      <p:sp>
        <p:nvSpPr>
          <p:cNvPr id="151" name="Job j starts at sj, finishes at fj, and has weight wj  &gt; 0.…"/>
          <p:cNvSpPr txBox="1">
            <a:spLocks noGrp="1"/>
          </p:cNvSpPr>
          <p:nvPr>
            <p:ph type="body" idx="1"/>
          </p:nvPr>
        </p:nvSpPr>
        <p:spPr>
          <a:prstGeom prst="rect">
            <a:avLst/>
          </a:prstGeom>
        </p:spPr>
        <p:txBody>
          <a:bodyPr/>
          <a:lstStyle/>
          <a:p>
            <a:pPr lvl="1"/>
            <a:r>
              <a:t>Job </a:t>
            </a:r>
            <a:r>
              <a:rPr i="1">
                <a:latin typeface="Times"/>
                <a:ea typeface="Times"/>
                <a:cs typeface="Times"/>
                <a:sym typeface="Times"/>
              </a:rPr>
              <a:t>j</a:t>
            </a:r>
            <a:r>
              <a:t> starts at </a:t>
            </a:r>
            <a:r>
              <a:rPr i="1">
                <a:latin typeface="Times"/>
                <a:ea typeface="Times"/>
                <a:cs typeface="Times"/>
                <a:sym typeface="Times"/>
              </a:rPr>
              <a:t>s</a:t>
            </a:r>
            <a:r>
              <a:rPr i="1" baseline="-5999">
                <a:latin typeface="Times"/>
                <a:ea typeface="Times"/>
                <a:cs typeface="Times"/>
                <a:sym typeface="Times"/>
              </a:rPr>
              <a:t>j</a:t>
            </a:r>
            <a:r>
              <a:t>, finishes at </a:t>
            </a:r>
            <a:r>
              <a:rPr i="1">
                <a:latin typeface="Times"/>
                <a:ea typeface="Times"/>
                <a:cs typeface="Times"/>
                <a:sym typeface="Times"/>
              </a:rPr>
              <a:t>f</a:t>
            </a:r>
            <a:r>
              <a:rPr i="1" baseline="-5999">
                <a:latin typeface="Times"/>
                <a:ea typeface="Times"/>
                <a:cs typeface="Times"/>
                <a:sym typeface="Times"/>
              </a:rPr>
              <a:t>j</a:t>
            </a:r>
            <a:r>
              <a:t>, and has weight </a:t>
            </a:r>
            <a:r>
              <a:rPr i="1">
                <a:latin typeface="Times"/>
                <a:ea typeface="Times"/>
                <a:cs typeface="Times"/>
                <a:sym typeface="Times"/>
              </a:rPr>
              <a:t>w</a:t>
            </a:r>
            <a:r>
              <a:rPr i="1" baseline="-5999">
                <a:latin typeface="Times"/>
                <a:ea typeface="Times"/>
                <a:cs typeface="Times"/>
                <a:sym typeface="Times"/>
              </a:rPr>
              <a:t>j </a:t>
            </a:r>
            <a:r>
              <a:rPr>
                <a:latin typeface="Times"/>
                <a:ea typeface="Times"/>
                <a:cs typeface="Times"/>
                <a:sym typeface="Times"/>
              </a:rPr>
              <a:t> &gt; 0</a:t>
            </a:r>
            <a:r>
              <a:t>.</a:t>
            </a:r>
          </a:p>
          <a:p>
            <a:pPr lvl="1"/>
            <a:r>
              <a:t>Two jobs are </a:t>
            </a:r>
            <a:r>
              <a:rPr>
                <a:solidFill>
                  <a:srgbClr val="A34431"/>
                </a:solidFill>
              </a:rPr>
              <a:t>compatible</a:t>
            </a:r>
            <a:r>
              <a:t> if they don’t overlap.</a:t>
            </a:r>
          </a:p>
          <a:p>
            <a:pPr lvl="1"/>
            <a:r>
              <a:t>Goal:  find max-weight subset of mutually compatible jobs.</a:t>
            </a:r>
          </a:p>
        </p:txBody>
      </p:sp>
      <p:sp>
        <p:nvSpPr>
          <p:cNvPr id="152"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grpSp>
        <p:nvGrpSpPr>
          <p:cNvPr id="191" name="成组"/>
          <p:cNvGrpSpPr/>
          <p:nvPr/>
        </p:nvGrpSpPr>
        <p:grpSpPr>
          <a:xfrm>
            <a:off x="1892300" y="3543300"/>
            <a:ext cx="9740900" cy="5562600"/>
            <a:chOff x="0" y="0"/>
            <a:chExt cx="9740900" cy="5562600"/>
          </a:xfrm>
        </p:grpSpPr>
        <p:sp>
          <p:nvSpPr>
            <p:cNvPr id="153" name="time"/>
            <p:cNvSpPr/>
            <p:nvPr/>
          </p:nvSpPr>
          <p:spPr>
            <a:xfrm>
              <a:off x="8636000" y="5321300"/>
              <a:ext cx="11049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sp>
          <p:nvSpPr>
            <p:cNvPr id="154" name="线条"/>
            <p:cNvSpPr/>
            <p:nvPr/>
          </p:nvSpPr>
          <p:spPr>
            <a:xfrm flipV="1">
              <a:off x="9652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5" name="线条"/>
            <p:cNvSpPr/>
            <p:nvPr/>
          </p:nvSpPr>
          <p:spPr>
            <a:xfrm flipV="1">
              <a:off x="2667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6" name="线条"/>
            <p:cNvSpPr/>
            <p:nvPr/>
          </p:nvSpPr>
          <p:spPr>
            <a:xfrm flipV="1">
              <a:off x="23368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7" name="线条"/>
            <p:cNvSpPr/>
            <p:nvPr/>
          </p:nvSpPr>
          <p:spPr>
            <a:xfrm flipV="1">
              <a:off x="16510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8" name="线条"/>
            <p:cNvSpPr/>
            <p:nvPr/>
          </p:nvSpPr>
          <p:spPr>
            <a:xfrm flipV="1">
              <a:off x="30353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9" name="线条"/>
            <p:cNvSpPr/>
            <p:nvPr/>
          </p:nvSpPr>
          <p:spPr>
            <a:xfrm flipV="1">
              <a:off x="50927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0" name="线条"/>
            <p:cNvSpPr/>
            <p:nvPr/>
          </p:nvSpPr>
          <p:spPr>
            <a:xfrm flipV="1">
              <a:off x="44069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1" name="线条"/>
            <p:cNvSpPr/>
            <p:nvPr/>
          </p:nvSpPr>
          <p:spPr>
            <a:xfrm flipV="1">
              <a:off x="64770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2" name="线条"/>
            <p:cNvSpPr/>
            <p:nvPr/>
          </p:nvSpPr>
          <p:spPr>
            <a:xfrm flipV="1">
              <a:off x="57785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3" name="线条"/>
            <p:cNvSpPr/>
            <p:nvPr/>
          </p:nvSpPr>
          <p:spPr>
            <a:xfrm flipV="1">
              <a:off x="78486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4" name="线条"/>
            <p:cNvSpPr/>
            <p:nvPr/>
          </p:nvSpPr>
          <p:spPr>
            <a:xfrm flipV="1">
              <a:off x="71628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5" name="f"/>
            <p:cNvSpPr/>
            <p:nvPr/>
          </p:nvSpPr>
          <p:spPr>
            <a:xfrm>
              <a:off x="3721100" y="3873500"/>
              <a:ext cx="2754490"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f</a:t>
              </a:r>
            </a:p>
          </p:txBody>
        </p:sp>
        <p:sp>
          <p:nvSpPr>
            <p:cNvPr id="166" name="g"/>
            <p:cNvSpPr/>
            <p:nvPr/>
          </p:nvSpPr>
          <p:spPr>
            <a:xfrm>
              <a:off x="4406900" y="4457700"/>
              <a:ext cx="2756747"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g</a:t>
              </a:r>
            </a:p>
          </p:txBody>
        </p:sp>
        <p:sp>
          <p:nvSpPr>
            <p:cNvPr id="167" name="线条"/>
            <p:cNvSpPr/>
            <p:nvPr/>
          </p:nvSpPr>
          <p:spPr>
            <a:xfrm flipV="1">
              <a:off x="37211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8" name="h"/>
            <p:cNvSpPr/>
            <p:nvPr/>
          </p:nvSpPr>
          <p:spPr>
            <a:xfrm>
              <a:off x="5778500" y="5054600"/>
              <a:ext cx="2068125"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h</a:t>
              </a:r>
            </a:p>
          </p:txBody>
        </p:sp>
        <p:sp>
          <p:nvSpPr>
            <p:cNvPr id="169" name="e"/>
            <p:cNvSpPr/>
            <p:nvPr/>
          </p:nvSpPr>
          <p:spPr>
            <a:xfrm>
              <a:off x="3035300" y="3276600"/>
              <a:ext cx="2065867"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e</a:t>
              </a:r>
            </a:p>
          </p:txBody>
        </p:sp>
        <p:sp>
          <p:nvSpPr>
            <p:cNvPr id="170" name="a"/>
            <p:cNvSpPr/>
            <p:nvPr/>
          </p:nvSpPr>
          <p:spPr>
            <a:xfrm>
              <a:off x="254000" y="914400"/>
              <a:ext cx="4156075"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a</a:t>
              </a:r>
            </a:p>
          </p:txBody>
        </p:sp>
        <p:sp>
          <p:nvSpPr>
            <p:cNvPr id="171" name="b"/>
            <p:cNvSpPr/>
            <p:nvPr/>
          </p:nvSpPr>
          <p:spPr>
            <a:xfrm>
              <a:off x="965200" y="1511300"/>
              <a:ext cx="2068125"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b</a:t>
              </a:r>
            </a:p>
          </p:txBody>
        </p:sp>
        <p:sp>
          <p:nvSpPr>
            <p:cNvPr id="172" name="c"/>
            <p:cNvSpPr/>
            <p:nvPr/>
          </p:nvSpPr>
          <p:spPr>
            <a:xfrm>
              <a:off x="2336800" y="2095500"/>
              <a:ext cx="1377245"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c</a:t>
              </a:r>
            </a:p>
          </p:txBody>
        </p:sp>
        <p:sp>
          <p:nvSpPr>
            <p:cNvPr id="173" name="d"/>
            <p:cNvSpPr/>
            <p:nvPr/>
          </p:nvSpPr>
          <p:spPr>
            <a:xfrm>
              <a:off x="2336800" y="2692400"/>
              <a:ext cx="3443112"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d</a:t>
              </a:r>
            </a:p>
          </p:txBody>
        </p:sp>
        <p:sp>
          <p:nvSpPr>
            <p:cNvPr id="174" name="0"/>
            <p:cNvSpPr/>
            <p:nvPr/>
          </p:nvSpPr>
          <p:spPr>
            <a:xfrm>
              <a:off x="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175" name="1"/>
            <p:cNvSpPr/>
            <p:nvPr/>
          </p:nvSpPr>
          <p:spPr>
            <a:xfrm>
              <a:off x="685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176" name="2"/>
            <p:cNvSpPr/>
            <p:nvPr/>
          </p:nvSpPr>
          <p:spPr>
            <a:xfrm>
              <a:off x="13843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177" name="3"/>
            <p:cNvSpPr/>
            <p:nvPr/>
          </p:nvSpPr>
          <p:spPr>
            <a:xfrm>
              <a:off x="20701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178" name="4"/>
            <p:cNvSpPr/>
            <p:nvPr/>
          </p:nvSpPr>
          <p:spPr>
            <a:xfrm>
              <a:off x="27559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179" name="5"/>
            <p:cNvSpPr/>
            <p:nvPr/>
          </p:nvSpPr>
          <p:spPr>
            <a:xfrm>
              <a:off x="34417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180" name="6"/>
            <p:cNvSpPr/>
            <p:nvPr/>
          </p:nvSpPr>
          <p:spPr>
            <a:xfrm>
              <a:off x="41402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181" name="7"/>
            <p:cNvSpPr/>
            <p:nvPr/>
          </p:nvSpPr>
          <p:spPr>
            <a:xfrm>
              <a:off x="48260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182" name="8"/>
            <p:cNvSpPr/>
            <p:nvPr/>
          </p:nvSpPr>
          <p:spPr>
            <a:xfrm>
              <a:off x="5511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183" name="9"/>
            <p:cNvSpPr/>
            <p:nvPr/>
          </p:nvSpPr>
          <p:spPr>
            <a:xfrm>
              <a:off x="61976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184" name="10"/>
            <p:cNvSpPr/>
            <p:nvPr/>
          </p:nvSpPr>
          <p:spPr>
            <a:xfrm>
              <a:off x="67945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185" name="11"/>
            <p:cNvSpPr/>
            <p:nvPr/>
          </p:nvSpPr>
          <p:spPr>
            <a:xfrm>
              <a:off x="7543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186" name="线条"/>
            <p:cNvSpPr/>
            <p:nvPr/>
          </p:nvSpPr>
          <p:spPr>
            <a:xfrm>
              <a:off x="266700" y="5461000"/>
              <a:ext cx="8365067"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187" name="sj"/>
            <p:cNvSpPr/>
            <p:nvPr/>
          </p:nvSpPr>
          <p:spPr>
            <a:xfrm>
              <a:off x="29322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defRPr sz="2000" i="1">
                  <a:latin typeface="Times"/>
                  <a:ea typeface="Times"/>
                  <a:cs typeface="Times"/>
                  <a:sym typeface="Times"/>
                </a:defRPr>
              </a:pPr>
              <a:r>
                <a:t>s</a:t>
              </a:r>
              <a:r>
                <a:rPr baseline="-5999"/>
                <a:t>j</a:t>
              </a:r>
            </a:p>
          </p:txBody>
        </p:sp>
        <p:sp>
          <p:nvSpPr>
            <p:cNvPr id="188" name="线条"/>
            <p:cNvSpPr/>
            <p:nvPr/>
          </p:nvSpPr>
          <p:spPr>
            <a:xfrm flipH="1" flipV="1">
              <a:off x="280528" y="444500"/>
              <a:ext cx="1"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89" name="fj"/>
            <p:cNvSpPr/>
            <p:nvPr/>
          </p:nvSpPr>
          <p:spPr>
            <a:xfrm>
              <a:off x="4340260" y="0"/>
              <a:ext cx="152957"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2000" i="1">
                  <a:latin typeface="Times"/>
                  <a:ea typeface="Times"/>
                  <a:cs typeface="Times"/>
                  <a:sym typeface="Times"/>
                </a:defRPr>
              </a:pPr>
              <a:r>
                <a:t>f</a:t>
              </a:r>
              <a:r>
                <a:rPr baseline="-5999"/>
                <a:t>j</a:t>
              </a:r>
            </a:p>
          </p:txBody>
        </p:sp>
        <p:sp>
          <p:nvSpPr>
            <p:cNvPr id="190" name="线条"/>
            <p:cNvSpPr/>
            <p:nvPr/>
          </p:nvSpPr>
          <p:spPr>
            <a:xfrm flipH="1" flipV="1">
              <a:off x="4401219" y="444500"/>
              <a:ext cx="2"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195" name="成组"/>
          <p:cNvGrpSpPr/>
          <p:nvPr/>
        </p:nvGrpSpPr>
        <p:grpSpPr>
          <a:xfrm>
            <a:off x="4878308" y="3543300"/>
            <a:ext cx="592473" cy="1361724"/>
            <a:chOff x="0" y="0"/>
            <a:chExt cx="592472" cy="1361723"/>
          </a:xfrm>
        </p:grpSpPr>
        <p:sp>
          <p:nvSpPr>
            <p:cNvPr id="192" name="wj"/>
            <p:cNvSpPr txBox="1"/>
            <p:nvPr/>
          </p:nvSpPr>
          <p:spPr>
            <a:xfrm>
              <a:off x="219755" y="0"/>
              <a:ext cx="229163" cy="304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defRPr sz="2000" i="1">
                  <a:latin typeface="Times"/>
                  <a:ea typeface="Times"/>
                  <a:cs typeface="Times"/>
                  <a:sym typeface="Times"/>
                </a:defRPr>
              </a:pPr>
              <a:r>
                <a:t>w</a:t>
              </a:r>
              <a:r>
                <a:rPr baseline="-5999"/>
                <a:t>j</a:t>
              </a:r>
            </a:p>
          </p:txBody>
        </p:sp>
        <p:sp>
          <p:nvSpPr>
            <p:cNvPr id="193" name="线条"/>
            <p:cNvSpPr/>
            <p:nvPr/>
          </p:nvSpPr>
          <p:spPr>
            <a:xfrm flipH="1" flipV="1">
              <a:off x="321636" y="444500"/>
              <a:ext cx="1"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pic>
          <p:nvPicPr>
            <p:cNvPr id="194" name="revenue.pdf" descr="revenue.pdf"/>
            <p:cNvPicPr>
              <a:picLocks noChangeAspect="1"/>
            </p:cNvPicPr>
            <p:nvPr/>
          </p:nvPicPr>
          <p:blipFill>
            <a:blip r:embed="rId3"/>
            <a:stretch>
              <a:fillRect/>
            </a:stretch>
          </p:blipFill>
          <p:spPr>
            <a:xfrm rot="660000">
              <a:off x="34684" y="901697"/>
              <a:ext cx="523104" cy="413923"/>
            </a:xfrm>
            <a:prstGeom prst="rect">
              <a:avLst/>
            </a:prstGeom>
            <a:ln w="12700" cap="flat">
              <a:noFill/>
              <a:miter lim="400000"/>
            </a:ln>
            <a:effectLst/>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00" name="Earliest-finish-time first algorithm"/>
          <p:cNvSpPr txBox="1">
            <a:spLocks noGrp="1"/>
          </p:cNvSpPr>
          <p:nvPr>
            <p:ph type="title"/>
          </p:nvPr>
        </p:nvSpPr>
        <p:spPr>
          <a:prstGeom prst="rect">
            <a:avLst/>
          </a:prstGeom>
        </p:spPr>
        <p:txBody>
          <a:bodyPr/>
          <a:lstStyle/>
          <a:p>
            <a:r>
              <a:t>Earliest-finish-time first algorithm</a:t>
            </a:r>
          </a:p>
        </p:txBody>
      </p:sp>
      <p:sp>
        <p:nvSpPr>
          <p:cNvPr id="201" name="Earliest finish-time first.…"/>
          <p:cNvSpPr txBox="1">
            <a:spLocks noGrp="1"/>
          </p:cNvSpPr>
          <p:nvPr>
            <p:ph type="body" idx="1"/>
          </p:nvPr>
        </p:nvSpPr>
        <p:spPr>
          <a:prstGeom prst="rect">
            <a:avLst/>
          </a:prstGeom>
        </p:spPr>
        <p:txBody>
          <a:bodyPr/>
          <a:lstStyle/>
          <a:p>
            <a:r>
              <a:t>Earliest finish-time first.</a:t>
            </a:r>
          </a:p>
          <a:p>
            <a:pPr lvl="1"/>
            <a:r>
              <a:t>Consider jobs in ascending order of finish time.</a:t>
            </a:r>
          </a:p>
          <a:p>
            <a:pPr lvl="1"/>
            <a:r>
              <a:t>Add job to subset if it is compatible with previously chosen jobs.</a:t>
            </a:r>
          </a:p>
          <a:p>
            <a:br/>
            <a:r>
              <a:t>Recall.  </a:t>
            </a:r>
            <a:r>
              <a:rPr>
                <a:solidFill>
                  <a:srgbClr val="000000"/>
                </a:solidFill>
              </a:rPr>
              <a:t>Greedy algorithm is correct if all weights are 1.</a:t>
            </a:r>
          </a:p>
          <a:p>
            <a:br>
              <a:rPr>
                <a:solidFill>
                  <a:srgbClr val="000000"/>
                </a:solidFill>
              </a:rPr>
            </a:br>
            <a:br>
              <a:rPr>
                <a:solidFill>
                  <a:srgbClr val="000000"/>
                </a:solidFill>
              </a:rPr>
            </a:br>
            <a:r>
              <a:t>Observation.  </a:t>
            </a:r>
            <a:r>
              <a:rPr>
                <a:solidFill>
                  <a:srgbClr val="000000"/>
                </a:solidFill>
              </a:rPr>
              <a:t>Greedy algorithm fails spectacularly for weighted version.</a:t>
            </a:r>
          </a:p>
        </p:txBody>
      </p:sp>
      <p:sp>
        <p:nvSpPr>
          <p:cNvPr id="202"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grpSp>
        <p:nvGrpSpPr>
          <p:cNvPr id="237" name="成组"/>
          <p:cNvGrpSpPr/>
          <p:nvPr/>
        </p:nvGrpSpPr>
        <p:grpSpPr>
          <a:xfrm>
            <a:off x="1234896" y="6845300"/>
            <a:ext cx="10550704" cy="2768600"/>
            <a:chOff x="585341" y="0"/>
            <a:chExt cx="10550703" cy="2768600"/>
          </a:xfrm>
        </p:grpSpPr>
        <p:sp>
          <p:nvSpPr>
            <p:cNvPr id="203" name="weight = 999"/>
            <p:cNvSpPr/>
            <p:nvPr/>
          </p:nvSpPr>
          <p:spPr>
            <a:xfrm>
              <a:off x="585341" y="8128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weight = 999</a:t>
              </a:r>
            </a:p>
          </p:txBody>
        </p:sp>
        <p:sp>
          <p:nvSpPr>
            <p:cNvPr id="204" name="weight = 1"/>
            <p:cNvSpPr/>
            <p:nvPr/>
          </p:nvSpPr>
          <p:spPr>
            <a:xfrm>
              <a:off x="710715" y="14986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weight = 1</a:t>
              </a:r>
            </a:p>
          </p:txBody>
        </p:sp>
        <p:sp>
          <p:nvSpPr>
            <p:cNvPr id="205" name="time"/>
            <p:cNvSpPr/>
            <p:nvPr/>
          </p:nvSpPr>
          <p:spPr>
            <a:xfrm>
              <a:off x="10031144" y="2019300"/>
              <a:ext cx="11049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grpSp>
          <p:nvGrpSpPr>
            <p:cNvPr id="218" name="成组"/>
            <p:cNvGrpSpPr/>
            <p:nvPr/>
          </p:nvGrpSpPr>
          <p:grpSpPr>
            <a:xfrm>
              <a:off x="1661844" y="0"/>
              <a:ext cx="7581901" cy="2146301"/>
              <a:chOff x="0" y="0"/>
              <a:chExt cx="7581899" cy="2146300"/>
            </a:xfrm>
          </p:grpSpPr>
          <p:sp>
            <p:nvSpPr>
              <p:cNvPr id="206" name="线条"/>
              <p:cNvSpPr/>
              <p:nvPr/>
            </p:nvSpPr>
            <p:spPr>
              <a:xfrm flipV="1">
                <a:off x="701347"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7" name="线条"/>
              <p:cNvSpPr/>
              <p:nvPr/>
            </p:nvSpPr>
            <p:spPr>
              <a:xfrm flipV="1">
                <a:off x="0"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8" name="线条"/>
              <p:cNvSpPr/>
              <p:nvPr/>
            </p:nvSpPr>
            <p:spPr>
              <a:xfrm flipV="1">
                <a:off x="2068201"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9" name="线条"/>
              <p:cNvSpPr/>
              <p:nvPr/>
            </p:nvSpPr>
            <p:spPr>
              <a:xfrm flipV="1">
                <a:off x="1377295"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0" name="线条"/>
              <p:cNvSpPr/>
              <p:nvPr/>
            </p:nvSpPr>
            <p:spPr>
              <a:xfrm flipV="1">
                <a:off x="2756849"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1" name="线条"/>
              <p:cNvSpPr/>
              <p:nvPr/>
            </p:nvSpPr>
            <p:spPr>
              <a:xfrm flipV="1">
                <a:off x="4822792"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2" name="线条"/>
              <p:cNvSpPr/>
              <p:nvPr/>
            </p:nvSpPr>
            <p:spPr>
              <a:xfrm flipV="1">
                <a:off x="4134144"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3" name="线条"/>
              <p:cNvSpPr/>
              <p:nvPr/>
            </p:nvSpPr>
            <p:spPr>
              <a:xfrm flipV="1">
                <a:off x="6200088"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4" name="线条"/>
              <p:cNvSpPr/>
              <p:nvPr/>
            </p:nvSpPr>
            <p:spPr>
              <a:xfrm flipV="1">
                <a:off x="5511440"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5" name="线条"/>
              <p:cNvSpPr/>
              <p:nvPr/>
            </p:nvSpPr>
            <p:spPr>
              <a:xfrm flipV="1">
                <a:off x="7579641"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6" name="线条"/>
              <p:cNvSpPr/>
              <p:nvPr/>
            </p:nvSpPr>
            <p:spPr>
              <a:xfrm flipV="1">
                <a:off x="6890994"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7" name="线条"/>
              <p:cNvSpPr/>
              <p:nvPr/>
            </p:nvSpPr>
            <p:spPr>
              <a:xfrm flipV="1">
                <a:off x="3445497"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219" name="0"/>
            <p:cNvSpPr/>
            <p:nvPr/>
          </p:nvSpPr>
          <p:spPr>
            <a:xfrm>
              <a:off x="13951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220" name="1"/>
            <p:cNvSpPr/>
            <p:nvPr/>
          </p:nvSpPr>
          <p:spPr>
            <a:xfrm>
              <a:off x="2080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221" name="2"/>
            <p:cNvSpPr/>
            <p:nvPr/>
          </p:nvSpPr>
          <p:spPr>
            <a:xfrm>
              <a:off x="27794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222" name="3"/>
            <p:cNvSpPr/>
            <p:nvPr/>
          </p:nvSpPr>
          <p:spPr>
            <a:xfrm>
              <a:off x="34652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223" name="4"/>
            <p:cNvSpPr/>
            <p:nvPr/>
          </p:nvSpPr>
          <p:spPr>
            <a:xfrm>
              <a:off x="41510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224" name="5"/>
            <p:cNvSpPr/>
            <p:nvPr/>
          </p:nvSpPr>
          <p:spPr>
            <a:xfrm>
              <a:off x="48368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225" name="6"/>
            <p:cNvSpPr/>
            <p:nvPr/>
          </p:nvSpPr>
          <p:spPr>
            <a:xfrm>
              <a:off x="55353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226" name="7"/>
            <p:cNvSpPr/>
            <p:nvPr/>
          </p:nvSpPr>
          <p:spPr>
            <a:xfrm>
              <a:off x="62211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227" name="8"/>
            <p:cNvSpPr/>
            <p:nvPr/>
          </p:nvSpPr>
          <p:spPr>
            <a:xfrm>
              <a:off x="6906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228" name="9"/>
            <p:cNvSpPr/>
            <p:nvPr/>
          </p:nvSpPr>
          <p:spPr>
            <a:xfrm>
              <a:off x="75927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229" name="10"/>
            <p:cNvSpPr/>
            <p:nvPr/>
          </p:nvSpPr>
          <p:spPr>
            <a:xfrm>
              <a:off x="81896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230" name="11"/>
            <p:cNvSpPr/>
            <p:nvPr/>
          </p:nvSpPr>
          <p:spPr>
            <a:xfrm>
              <a:off x="8938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231" name="线条"/>
            <p:cNvSpPr/>
            <p:nvPr/>
          </p:nvSpPr>
          <p:spPr>
            <a:xfrm>
              <a:off x="1661844" y="2159000"/>
              <a:ext cx="8365068"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232" name="b"/>
            <p:cNvSpPr/>
            <p:nvPr/>
          </p:nvSpPr>
          <p:spPr>
            <a:xfrm>
              <a:off x="1661844" y="698500"/>
              <a:ext cx="6913317"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b</a:t>
              </a:r>
            </a:p>
          </p:txBody>
        </p:sp>
        <p:sp>
          <p:nvSpPr>
            <p:cNvPr id="233" name="a"/>
            <p:cNvSpPr/>
            <p:nvPr/>
          </p:nvSpPr>
          <p:spPr>
            <a:xfrm>
              <a:off x="1661844" y="1397000"/>
              <a:ext cx="2065868"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a</a:t>
              </a:r>
            </a:p>
          </p:txBody>
        </p:sp>
        <p:sp>
          <p:nvSpPr>
            <p:cNvPr id="234" name="h"/>
            <p:cNvSpPr/>
            <p:nvPr/>
          </p:nvSpPr>
          <p:spPr>
            <a:xfrm>
              <a:off x="7173644" y="1752600"/>
              <a:ext cx="2068125"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h</a:t>
              </a:r>
            </a:p>
          </p:txBody>
        </p:sp>
        <p:sp>
          <p:nvSpPr>
            <p:cNvPr id="235" name="线条"/>
            <p:cNvSpPr/>
            <p:nvPr/>
          </p:nvSpPr>
          <p:spPr>
            <a:xfrm flipH="1">
              <a:off x="1355598" y="901700"/>
              <a:ext cx="636914"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36" name="线条"/>
            <p:cNvSpPr/>
            <p:nvPr/>
          </p:nvSpPr>
          <p:spPr>
            <a:xfrm flipH="1">
              <a:off x="1344344" y="1600200"/>
              <a:ext cx="636914"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240" name="成组"/>
          <p:cNvGrpSpPr/>
          <p:nvPr/>
        </p:nvGrpSpPr>
        <p:grpSpPr>
          <a:xfrm>
            <a:off x="9534294" y="8111032"/>
            <a:ext cx="2311637" cy="1270001"/>
            <a:chOff x="0" y="0"/>
            <a:chExt cx="2311636" cy="1270000"/>
          </a:xfrm>
        </p:grpSpPr>
        <p:sp>
          <p:nvSpPr>
            <p:cNvPr id="238" name="weight = 1"/>
            <p:cNvSpPr/>
            <p:nvPr/>
          </p:nvSpPr>
          <p:spPr>
            <a:xfrm>
              <a:off x="1041636"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weight = 1</a:t>
              </a:r>
            </a:p>
          </p:txBody>
        </p:sp>
        <p:sp>
          <p:nvSpPr>
            <p:cNvPr id="239" name="线条"/>
            <p:cNvSpPr/>
            <p:nvPr/>
          </p:nvSpPr>
          <p:spPr>
            <a:xfrm flipV="1">
              <a:off x="0" y="203747"/>
              <a:ext cx="485185" cy="4851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01">
                                            <p:txEl>
                                              <p:pRg st="4" end="4"/>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23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3" nodeType="afterEffect">
                                  <p:stCondLst>
                                    <p:cond delay="0"/>
                                  </p:stCondLst>
                                  <p:iterate>
                                    <p:tmAbs val="0"/>
                                  </p:iterate>
                                  <p:childTnLst>
                                    <p:set>
                                      <p:cBhvr>
                                        <p:cTn id="16" fill="hold"/>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1" build="p" bldLvl="5" animBg="1" advAuto="0"/>
      <p:bldP spid="237" grpId="2" animBg="1" advAuto="0"/>
      <p:bldP spid="240" grpId="3"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43" name="Weighted interval scheduling"/>
          <p:cNvSpPr txBox="1">
            <a:spLocks noGrp="1"/>
          </p:cNvSpPr>
          <p:nvPr>
            <p:ph type="title"/>
          </p:nvPr>
        </p:nvSpPr>
        <p:spPr>
          <a:prstGeom prst="rect">
            <a:avLst/>
          </a:prstGeom>
        </p:spPr>
        <p:txBody>
          <a:bodyPr/>
          <a:lstStyle/>
          <a:p>
            <a:r>
              <a:t>Weighted interval scheduling</a:t>
            </a:r>
          </a:p>
        </p:txBody>
      </p:sp>
      <p:sp>
        <p:nvSpPr>
          <p:cNvPr id="244" name="Convention.  Jobs are in ascending order of finish time:  f1  ≤  f2  ≤ . . . ≤ fn .…"/>
          <p:cNvSpPr txBox="1">
            <a:spLocks noGrp="1"/>
          </p:cNvSpPr>
          <p:nvPr>
            <p:ph type="body" idx="1"/>
          </p:nvPr>
        </p:nvSpPr>
        <p:spPr>
          <a:prstGeom prst="rect">
            <a:avLst/>
          </a:prstGeom>
        </p:spPr>
        <p:txBody>
          <a:bodyPr/>
          <a:lstStyle/>
          <a:p>
            <a:pPr marL="58702" indent="-58702">
              <a:buClr>
                <a:srgbClr val="0048AA"/>
              </a:buClr>
              <a:buFont typeface="Lucida Sans"/>
            </a:pPr>
            <a:r>
              <a:rPr dirty="0"/>
              <a:t>Convention.  </a:t>
            </a:r>
            <a:r>
              <a:rPr dirty="0">
                <a:solidFill>
                  <a:srgbClr val="000000"/>
                </a:solidFill>
                <a:uFill>
                  <a:solidFill>
                    <a:srgbClr val="000000"/>
                  </a:solidFill>
                </a:uFill>
              </a:rPr>
              <a:t>Jobs are in ascending order of finish time:  </a:t>
            </a:r>
            <a:r>
              <a:rPr i="1" dirty="0">
                <a:solidFill>
                  <a:srgbClr val="000000"/>
                </a:solidFill>
                <a:uFill>
                  <a:solidFill>
                    <a:srgbClr val="000000"/>
                  </a:solidFill>
                </a:uFill>
                <a:latin typeface="Times"/>
                <a:ea typeface="Times"/>
                <a:cs typeface="Times"/>
                <a:sym typeface="Times"/>
              </a:rPr>
              <a:t>f</a:t>
            </a:r>
            <a:r>
              <a:rPr baseline="-20250" dirty="0">
                <a:solidFill>
                  <a:srgbClr val="000000"/>
                </a:solidFill>
                <a:uFill>
                  <a:solidFill>
                    <a:srgbClr val="000000"/>
                  </a:solidFill>
                </a:uFill>
                <a:latin typeface="Times"/>
                <a:ea typeface="Times"/>
                <a:cs typeface="Times"/>
                <a:sym typeface="Times"/>
              </a:rPr>
              <a:t>1  </a:t>
            </a:r>
            <a:r>
              <a:rPr dirty="0">
                <a:solidFill>
                  <a:srgbClr val="000000"/>
                </a:solidFill>
                <a:uFill>
                  <a:solidFill>
                    <a:srgbClr val="000000"/>
                  </a:solidFill>
                </a:uFill>
                <a:latin typeface="Times"/>
                <a:ea typeface="Times"/>
                <a:cs typeface="Times"/>
                <a:sym typeface="Times"/>
              </a:rPr>
              <a:t>≤  </a:t>
            </a:r>
            <a:r>
              <a:rPr i="1" dirty="0">
                <a:solidFill>
                  <a:srgbClr val="000000"/>
                </a:solidFill>
                <a:uFill>
                  <a:solidFill>
                    <a:srgbClr val="000000"/>
                  </a:solidFill>
                </a:uFill>
                <a:latin typeface="Times"/>
                <a:ea typeface="Times"/>
                <a:cs typeface="Times"/>
                <a:sym typeface="Times"/>
              </a:rPr>
              <a:t>f</a:t>
            </a:r>
            <a:r>
              <a:rPr baseline="-20250" dirty="0">
                <a:solidFill>
                  <a:srgbClr val="000000"/>
                </a:solidFill>
                <a:uFill>
                  <a:solidFill>
                    <a:srgbClr val="000000"/>
                  </a:solidFill>
                </a:uFill>
                <a:latin typeface="Times"/>
                <a:ea typeface="Times"/>
                <a:cs typeface="Times"/>
                <a:sym typeface="Times"/>
              </a:rPr>
              <a:t>2  </a:t>
            </a:r>
            <a:r>
              <a:rPr dirty="0">
                <a:solidFill>
                  <a:srgbClr val="000000"/>
                </a:solidFill>
                <a:uFill>
                  <a:solidFill>
                    <a:srgbClr val="000000"/>
                  </a:solidFill>
                </a:uFill>
                <a:latin typeface="Times"/>
                <a:ea typeface="Times"/>
                <a:cs typeface="Times"/>
                <a:sym typeface="Times"/>
              </a:rPr>
              <a:t>≤ . . . ≤ </a:t>
            </a:r>
            <a:r>
              <a:rPr i="1" dirty="0" err="1">
                <a:solidFill>
                  <a:srgbClr val="000000"/>
                </a:solidFill>
                <a:uFill>
                  <a:solidFill>
                    <a:srgbClr val="000000"/>
                  </a:solidFill>
                </a:uFill>
                <a:latin typeface="Times"/>
                <a:ea typeface="Times"/>
                <a:cs typeface="Times"/>
                <a:sym typeface="Times"/>
              </a:rPr>
              <a:t>f</a:t>
            </a:r>
            <a:r>
              <a:rPr i="1" baseline="-20250" dirty="0" err="1">
                <a:solidFill>
                  <a:srgbClr val="000000"/>
                </a:solidFill>
                <a:uFill>
                  <a:solidFill>
                    <a:srgbClr val="000000"/>
                  </a:solidFill>
                </a:uFill>
                <a:latin typeface="Times"/>
                <a:ea typeface="Times"/>
                <a:cs typeface="Times"/>
                <a:sym typeface="Times"/>
              </a:rPr>
              <a:t>n</a:t>
            </a:r>
            <a:r>
              <a:rPr baseline="-20250" dirty="0">
                <a:solidFill>
                  <a:srgbClr val="000000"/>
                </a:solidFill>
                <a:uFill>
                  <a:solidFill>
                    <a:srgbClr val="000000"/>
                  </a:solidFill>
                </a:uFill>
                <a:latin typeface="Times"/>
                <a:ea typeface="Times"/>
                <a:cs typeface="Times"/>
                <a:sym typeface="Times"/>
              </a:rPr>
              <a:t> </a:t>
            </a:r>
            <a:r>
              <a:rPr dirty="0">
                <a:solidFill>
                  <a:srgbClr val="000000"/>
                </a:solidFill>
                <a:uFill>
                  <a:solidFill>
                    <a:srgbClr val="000000"/>
                  </a:solidFill>
                </a:uFill>
              </a:rPr>
              <a:t>.</a:t>
            </a:r>
          </a:p>
          <a:p>
            <a:pPr>
              <a:buClr>
                <a:srgbClr val="0048AA"/>
              </a:buClr>
              <a:buFont typeface="Lucida Sans"/>
            </a:pPr>
            <a:br>
              <a:rPr dirty="0">
                <a:solidFill>
                  <a:srgbClr val="000000"/>
                </a:solidFill>
                <a:uFill>
                  <a:solidFill>
                    <a:srgbClr val="000000"/>
                  </a:solidFill>
                </a:uFill>
              </a:rPr>
            </a:br>
            <a:r>
              <a:rPr dirty="0"/>
              <a:t>Def.  </a:t>
            </a:r>
            <a:r>
              <a:rPr i="1" dirty="0">
                <a:solidFill>
                  <a:srgbClr val="000000"/>
                </a:solidFill>
                <a:uFill>
                  <a:solidFill>
                    <a:srgbClr val="000000"/>
                  </a:solidFill>
                </a:uFill>
                <a:latin typeface="Times"/>
                <a:ea typeface="Times"/>
                <a:cs typeface="Times"/>
                <a:sym typeface="Times"/>
              </a:rPr>
              <a:t>p</a:t>
            </a:r>
            <a:r>
              <a:rPr spc="240" dirty="0">
                <a:solidFill>
                  <a:srgbClr val="000000"/>
                </a:solidFill>
                <a:latin typeface="Times"/>
                <a:ea typeface="Times"/>
                <a:cs typeface="Times"/>
                <a:sym typeface="Times"/>
              </a:rPr>
              <a:t>(</a:t>
            </a:r>
            <a:r>
              <a:rPr i="1" spc="240" dirty="0">
                <a:solidFill>
                  <a:srgbClr val="000000"/>
                </a:solidFill>
                <a:latin typeface="Times"/>
                <a:ea typeface="Times"/>
                <a:cs typeface="Times"/>
                <a:sym typeface="Times"/>
              </a:rPr>
              <a:t>j</a:t>
            </a:r>
            <a:r>
              <a:rPr dirty="0">
                <a:solidFill>
                  <a:srgbClr val="000000"/>
                </a:solidFill>
                <a:latin typeface="Times"/>
                <a:ea typeface="Times"/>
                <a:cs typeface="Times"/>
                <a:sym typeface="Times"/>
              </a:rPr>
              <a:t>) </a:t>
            </a:r>
            <a:r>
              <a:rPr dirty="0">
                <a:solidFill>
                  <a:srgbClr val="000000"/>
                </a:solidFill>
                <a:uFill>
                  <a:solidFill>
                    <a:srgbClr val="000000"/>
                  </a:solidFill>
                </a:uFill>
                <a:latin typeface="Times"/>
                <a:ea typeface="Times"/>
                <a:cs typeface="Times"/>
                <a:sym typeface="Times"/>
              </a:rPr>
              <a:t>=</a:t>
            </a:r>
            <a:r>
              <a:rPr dirty="0">
                <a:solidFill>
                  <a:srgbClr val="000000"/>
                </a:solidFill>
                <a:uFill>
                  <a:solidFill>
                    <a:srgbClr val="000000"/>
                  </a:solidFill>
                </a:uFill>
              </a:rPr>
              <a:t> largest index </a:t>
            </a:r>
            <a:r>
              <a:rPr i="1" dirty="0" err="1">
                <a:solidFill>
                  <a:srgbClr val="000000"/>
                </a:solidFill>
                <a:uFill>
                  <a:solidFill>
                    <a:srgbClr val="000000"/>
                  </a:solidFill>
                </a:uFill>
                <a:latin typeface="Times"/>
                <a:ea typeface="Times"/>
                <a:cs typeface="Times"/>
                <a:sym typeface="Times"/>
              </a:rPr>
              <a:t>i</a:t>
            </a:r>
            <a:r>
              <a:rPr i="1" dirty="0">
                <a:solidFill>
                  <a:srgbClr val="000000"/>
                </a:solidFill>
                <a:uFill>
                  <a:solidFill>
                    <a:srgbClr val="000000"/>
                  </a:solidFill>
                </a:uFill>
                <a:latin typeface="Times"/>
                <a:ea typeface="Times"/>
                <a:cs typeface="Times"/>
                <a:sym typeface="Times"/>
              </a:rPr>
              <a:t> &lt;  j</a:t>
            </a:r>
            <a:r>
              <a:rPr dirty="0">
                <a:solidFill>
                  <a:srgbClr val="000000"/>
                </a:solidFill>
                <a:uFill>
                  <a:solidFill>
                    <a:srgbClr val="000000"/>
                  </a:solidFill>
                </a:uFill>
              </a:rPr>
              <a:t> such that job </a:t>
            </a:r>
            <a:r>
              <a:rPr i="1" dirty="0" err="1">
                <a:solidFill>
                  <a:srgbClr val="000000"/>
                </a:solidFill>
                <a:uFill>
                  <a:solidFill>
                    <a:srgbClr val="000000"/>
                  </a:solidFill>
                </a:uFill>
                <a:latin typeface="Times"/>
                <a:ea typeface="Times"/>
                <a:cs typeface="Times"/>
                <a:sym typeface="Times"/>
              </a:rPr>
              <a:t>i</a:t>
            </a:r>
            <a:r>
              <a:rPr dirty="0">
                <a:solidFill>
                  <a:srgbClr val="000000"/>
                </a:solidFill>
                <a:uFill>
                  <a:solidFill>
                    <a:srgbClr val="000000"/>
                  </a:solidFill>
                </a:uFill>
              </a:rPr>
              <a:t> is compatible with </a:t>
            </a:r>
            <a:r>
              <a:rPr i="1" dirty="0">
                <a:solidFill>
                  <a:srgbClr val="000000"/>
                </a:solidFill>
                <a:uFill>
                  <a:solidFill>
                    <a:srgbClr val="000000"/>
                  </a:solidFill>
                </a:uFill>
                <a:latin typeface="Times"/>
                <a:ea typeface="Times"/>
                <a:cs typeface="Times"/>
                <a:sym typeface="Times"/>
              </a:rPr>
              <a:t>j</a:t>
            </a:r>
            <a:r>
              <a:rPr dirty="0">
                <a:solidFill>
                  <a:srgbClr val="000000"/>
                </a:solidFill>
                <a:uFill>
                  <a:solidFill>
                    <a:srgbClr val="000000"/>
                  </a:solidFill>
                </a:uFill>
              </a:rPr>
              <a:t>.</a:t>
            </a:r>
          </a:p>
          <a:p>
            <a:pPr>
              <a:buClr>
                <a:srgbClr val="0048AA"/>
              </a:buClr>
              <a:buFont typeface="Lucida Sans"/>
            </a:pPr>
            <a:r>
              <a:rPr dirty="0"/>
              <a:t>Ex.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(8) = 1,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(7) = 3,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(2) = 0.</a:t>
            </a:r>
          </a:p>
        </p:txBody>
      </p:sp>
      <p:sp>
        <p:nvSpPr>
          <p:cNvPr id="245"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grpSp>
        <p:nvGrpSpPr>
          <p:cNvPr id="280" name="成组"/>
          <p:cNvGrpSpPr/>
          <p:nvPr/>
        </p:nvGrpSpPr>
        <p:grpSpPr>
          <a:xfrm>
            <a:off x="1765300" y="4336062"/>
            <a:ext cx="9740900" cy="4642838"/>
            <a:chOff x="0" y="0"/>
            <a:chExt cx="9740900" cy="4642837"/>
          </a:xfrm>
        </p:grpSpPr>
        <p:sp>
          <p:nvSpPr>
            <p:cNvPr id="246" name="time"/>
            <p:cNvSpPr/>
            <p:nvPr/>
          </p:nvSpPr>
          <p:spPr>
            <a:xfrm>
              <a:off x="8636000" y="4397304"/>
              <a:ext cx="11049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sp>
          <p:nvSpPr>
            <p:cNvPr id="247" name="线条"/>
            <p:cNvSpPr/>
            <p:nvPr/>
          </p:nvSpPr>
          <p:spPr>
            <a:xfrm flipV="1">
              <a:off x="960966"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8" name="线条"/>
            <p:cNvSpPr/>
            <p:nvPr/>
          </p:nvSpPr>
          <p:spPr>
            <a:xfrm flipV="1">
              <a:off x="27234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9" name="线条"/>
            <p:cNvSpPr/>
            <p:nvPr/>
          </p:nvSpPr>
          <p:spPr>
            <a:xfrm flipV="1">
              <a:off x="2340469"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0" name="线条"/>
            <p:cNvSpPr/>
            <p:nvPr/>
          </p:nvSpPr>
          <p:spPr>
            <a:xfrm flipV="1">
              <a:off x="1649588"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1" name="线条"/>
            <p:cNvSpPr/>
            <p:nvPr/>
          </p:nvSpPr>
          <p:spPr>
            <a:xfrm flipV="1">
              <a:off x="3029091"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2" name="线条"/>
            <p:cNvSpPr/>
            <p:nvPr/>
          </p:nvSpPr>
          <p:spPr>
            <a:xfrm flipV="1">
              <a:off x="5094958"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3" name="线条"/>
            <p:cNvSpPr/>
            <p:nvPr/>
          </p:nvSpPr>
          <p:spPr>
            <a:xfrm flipV="1">
              <a:off x="4406335"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4" name="线条"/>
            <p:cNvSpPr/>
            <p:nvPr/>
          </p:nvSpPr>
          <p:spPr>
            <a:xfrm flipV="1">
              <a:off x="6472202"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5" name="线条"/>
            <p:cNvSpPr/>
            <p:nvPr/>
          </p:nvSpPr>
          <p:spPr>
            <a:xfrm flipV="1">
              <a:off x="5783580"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6" name="线条"/>
            <p:cNvSpPr/>
            <p:nvPr/>
          </p:nvSpPr>
          <p:spPr>
            <a:xfrm flipV="1">
              <a:off x="785170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7" name="线条"/>
            <p:cNvSpPr/>
            <p:nvPr/>
          </p:nvSpPr>
          <p:spPr>
            <a:xfrm flipV="1">
              <a:off x="7163082"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8" name="线条"/>
            <p:cNvSpPr/>
            <p:nvPr/>
          </p:nvSpPr>
          <p:spPr>
            <a:xfrm flipV="1">
              <a:off x="3717713"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9" name="0"/>
            <p:cNvSpPr/>
            <p:nvPr/>
          </p:nvSpPr>
          <p:spPr>
            <a:xfrm>
              <a:off x="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260" name="1"/>
            <p:cNvSpPr/>
            <p:nvPr/>
          </p:nvSpPr>
          <p:spPr>
            <a:xfrm>
              <a:off x="689468"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261" name="2"/>
            <p:cNvSpPr/>
            <p:nvPr/>
          </p:nvSpPr>
          <p:spPr>
            <a:xfrm>
              <a:off x="1378091"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262" name="3"/>
            <p:cNvSpPr/>
            <p:nvPr/>
          </p:nvSpPr>
          <p:spPr>
            <a:xfrm>
              <a:off x="206671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263" name="4"/>
            <p:cNvSpPr/>
            <p:nvPr/>
          </p:nvSpPr>
          <p:spPr>
            <a:xfrm>
              <a:off x="275759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264" name="5"/>
            <p:cNvSpPr/>
            <p:nvPr/>
          </p:nvSpPr>
          <p:spPr>
            <a:xfrm>
              <a:off x="3446215"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265" name="6"/>
            <p:cNvSpPr/>
            <p:nvPr/>
          </p:nvSpPr>
          <p:spPr>
            <a:xfrm>
              <a:off x="4134837"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266" name="7"/>
            <p:cNvSpPr/>
            <p:nvPr/>
          </p:nvSpPr>
          <p:spPr>
            <a:xfrm>
              <a:off x="48260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267" name="8"/>
            <p:cNvSpPr/>
            <p:nvPr/>
          </p:nvSpPr>
          <p:spPr>
            <a:xfrm>
              <a:off x="5512082"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268" name="9"/>
            <p:cNvSpPr/>
            <p:nvPr/>
          </p:nvSpPr>
          <p:spPr>
            <a:xfrm>
              <a:off x="6200704"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269" name="10"/>
            <p:cNvSpPr/>
            <p:nvPr/>
          </p:nvSpPr>
          <p:spPr>
            <a:xfrm>
              <a:off x="67945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270" name="11"/>
            <p:cNvSpPr/>
            <p:nvPr/>
          </p:nvSpPr>
          <p:spPr>
            <a:xfrm>
              <a:off x="7543800" y="4642837"/>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271" name="6"/>
            <p:cNvSpPr/>
            <p:nvPr/>
          </p:nvSpPr>
          <p:spPr>
            <a:xfrm>
              <a:off x="3718842" y="2952044"/>
              <a:ext cx="2754490"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2</a:t>
              </a:r>
              <a:endParaRPr dirty="0"/>
            </a:p>
          </p:txBody>
        </p:sp>
        <p:sp>
          <p:nvSpPr>
            <p:cNvPr id="272" name="7"/>
            <p:cNvSpPr/>
            <p:nvPr/>
          </p:nvSpPr>
          <p:spPr>
            <a:xfrm>
              <a:off x="4407464" y="3543582"/>
              <a:ext cx="2756748"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2</a:t>
              </a:r>
              <a:endParaRPr dirty="0"/>
            </a:p>
          </p:txBody>
        </p:sp>
        <p:sp>
          <p:nvSpPr>
            <p:cNvPr id="273" name="8"/>
            <p:cNvSpPr/>
            <p:nvPr/>
          </p:nvSpPr>
          <p:spPr>
            <a:xfrm>
              <a:off x="3024575" y="4122137"/>
              <a:ext cx="4822050"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5</a:t>
              </a:r>
              <a:endParaRPr dirty="0"/>
            </a:p>
          </p:txBody>
        </p:sp>
        <p:sp>
          <p:nvSpPr>
            <p:cNvPr id="274" name="4"/>
            <p:cNvSpPr/>
            <p:nvPr/>
          </p:nvSpPr>
          <p:spPr>
            <a:xfrm>
              <a:off x="3030220" y="1836137"/>
              <a:ext cx="2065868"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4</a:t>
              </a:r>
            </a:p>
          </p:txBody>
        </p:sp>
        <p:sp>
          <p:nvSpPr>
            <p:cNvPr id="275" name="3"/>
            <p:cNvSpPr/>
            <p:nvPr/>
          </p:nvSpPr>
          <p:spPr>
            <a:xfrm>
              <a:off x="273473" y="1231617"/>
              <a:ext cx="4133992" cy="392855"/>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3</a:t>
              </a:r>
              <a:endParaRPr dirty="0"/>
            </a:p>
          </p:txBody>
        </p:sp>
        <p:sp>
          <p:nvSpPr>
            <p:cNvPr id="276" name="1"/>
            <p:cNvSpPr/>
            <p:nvPr/>
          </p:nvSpPr>
          <p:spPr>
            <a:xfrm>
              <a:off x="965200" y="1128"/>
              <a:ext cx="2068125"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3</a:t>
              </a:r>
              <a:endParaRPr dirty="0"/>
            </a:p>
          </p:txBody>
        </p:sp>
        <p:sp>
          <p:nvSpPr>
            <p:cNvPr id="277" name="2"/>
            <p:cNvSpPr/>
            <p:nvPr/>
          </p:nvSpPr>
          <p:spPr>
            <a:xfrm>
              <a:off x="2341597" y="655037"/>
              <a:ext cx="1377246"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4</a:t>
              </a:r>
              <a:endParaRPr dirty="0"/>
            </a:p>
          </p:txBody>
        </p:sp>
        <p:sp>
          <p:nvSpPr>
            <p:cNvPr id="278" name="5"/>
            <p:cNvSpPr/>
            <p:nvPr/>
          </p:nvSpPr>
          <p:spPr>
            <a:xfrm>
              <a:off x="2341597" y="2423724"/>
              <a:ext cx="3443112"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7</a:t>
              </a:r>
              <a:endParaRPr dirty="0"/>
            </a:p>
          </p:txBody>
        </p:sp>
        <p:sp>
          <p:nvSpPr>
            <p:cNvPr id="279" name="线条"/>
            <p:cNvSpPr/>
            <p:nvPr/>
          </p:nvSpPr>
          <p:spPr>
            <a:xfrm>
              <a:off x="260773" y="4540673"/>
              <a:ext cx="8365068" cy="2259"/>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283" name="成组"/>
          <p:cNvGrpSpPr/>
          <p:nvPr/>
        </p:nvGrpSpPr>
        <p:grpSpPr>
          <a:xfrm>
            <a:off x="8825177" y="2772489"/>
            <a:ext cx="2938198" cy="1479974"/>
            <a:chOff x="0" y="0"/>
            <a:chExt cx="2938197" cy="1479973"/>
          </a:xfrm>
        </p:grpSpPr>
        <p:sp>
          <p:nvSpPr>
            <p:cNvPr id="281" name="i is leftmost interval…"/>
            <p:cNvSpPr/>
            <p:nvPr/>
          </p:nvSpPr>
          <p:spPr>
            <a:xfrm>
              <a:off x="1668197" y="20997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rPr sz="1800" i="1">
                  <a:latin typeface="Times"/>
                  <a:ea typeface="Times"/>
                  <a:cs typeface="Times"/>
                  <a:sym typeface="Times"/>
                </a:rPr>
                <a:t>i</a:t>
              </a:r>
              <a:r>
                <a:t> is leftmost interval</a:t>
              </a:r>
            </a:p>
            <a:p>
              <a:pPr>
                <a:lnSpc>
                  <a:spcPts val="2000"/>
                </a:lnSpc>
              </a:pPr>
              <a:r>
                <a:t>that ends before </a:t>
              </a:r>
              <a:r>
                <a:rPr sz="1800" i="1">
                  <a:latin typeface="Times"/>
                  <a:ea typeface="Times"/>
                  <a:cs typeface="Times"/>
                  <a:sym typeface="Times"/>
                </a:rPr>
                <a:t>j</a:t>
              </a:r>
              <a:r>
                <a:t> begins</a:t>
              </a:r>
            </a:p>
          </p:txBody>
        </p:sp>
        <p:sp>
          <p:nvSpPr>
            <p:cNvPr id="282"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2" name="Rectangle 1">
            <a:extLst>
              <a:ext uri="{FF2B5EF4-FFF2-40B4-BE49-F238E27FC236}">
                <a16:creationId xmlns:a16="http://schemas.microsoft.com/office/drawing/2014/main" id="{56D3794F-5FD6-86FA-3272-608F75ED49B1}"/>
              </a:ext>
            </a:extLst>
          </p:cNvPr>
          <p:cNvSpPr/>
          <p:nvPr/>
        </p:nvSpPr>
        <p:spPr>
          <a:xfrm>
            <a:off x="692727" y="434171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kumimoji="0" lang="en-US" altLang="zh-CN" sz="1400" b="0" i="0" u="none" strike="noStrike" cap="none" spc="0" normalizeH="0" baseline="0" dirty="0">
                <a:ln>
                  <a:noFill/>
                </a:ln>
                <a:solidFill>
                  <a:srgbClr val="000000"/>
                </a:solidFill>
                <a:effectLst/>
                <a:uFillTx/>
                <a:latin typeface="+mn-lt"/>
                <a:ea typeface="+mn-ea"/>
                <a:cs typeface="+mn-cs"/>
                <a:sym typeface="Lucida Sans"/>
              </a:rPr>
              <a:t>1</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3" name="Rectangle 2">
            <a:extLst>
              <a:ext uri="{FF2B5EF4-FFF2-40B4-BE49-F238E27FC236}">
                <a16:creationId xmlns:a16="http://schemas.microsoft.com/office/drawing/2014/main" id="{78FA8DE2-3774-BA45-ED90-D2965C9A6558}"/>
              </a:ext>
            </a:extLst>
          </p:cNvPr>
          <p:cNvSpPr/>
          <p:nvPr/>
        </p:nvSpPr>
        <p:spPr>
          <a:xfrm>
            <a:off x="680694" y="4933525"/>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2</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4" name="Rectangle 3">
            <a:extLst>
              <a:ext uri="{FF2B5EF4-FFF2-40B4-BE49-F238E27FC236}">
                <a16:creationId xmlns:a16="http://schemas.microsoft.com/office/drawing/2014/main" id="{C94D83EB-1130-87AD-5C37-5FE704D129C1}"/>
              </a:ext>
            </a:extLst>
          </p:cNvPr>
          <p:cNvSpPr/>
          <p:nvPr/>
        </p:nvSpPr>
        <p:spPr>
          <a:xfrm>
            <a:off x="692727" y="5525334"/>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3</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5" name="Rectangle 4">
            <a:extLst>
              <a:ext uri="{FF2B5EF4-FFF2-40B4-BE49-F238E27FC236}">
                <a16:creationId xmlns:a16="http://schemas.microsoft.com/office/drawing/2014/main" id="{6E39B57E-6DC6-09AD-A555-2C385F474899}"/>
              </a:ext>
            </a:extLst>
          </p:cNvPr>
          <p:cNvSpPr/>
          <p:nvPr/>
        </p:nvSpPr>
        <p:spPr>
          <a:xfrm>
            <a:off x="705068" y="613099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4</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6" name="Rectangle 5">
            <a:extLst>
              <a:ext uri="{FF2B5EF4-FFF2-40B4-BE49-F238E27FC236}">
                <a16:creationId xmlns:a16="http://schemas.microsoft.com/office/drawing/2014/main" id="{B634E826-B4BD-635B-F36E-A91AAD681372}"/>
              </a:ext>
            </a:extLst>
          </p:cNvPr>
          <p:cNvSpPr/>
          <p:nvPr/>
        </p:nvSpPr>
        <p:spPr>
          <a:xfrm>
            <a:off x="692727" y="6668920"/>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kumimoji="0" lang="en-US" altLang="zh-CN" sz="1400" b="0" i="0" u="none" strike="noStrike" cap="none" spc="0" normalizeH="0" baseline="0" dirty="0">
                <a:ln>
                  <a:noFill/>
                </a:ln>
                <a:solidFill>
                  <a:srgbClr val="000000"/>
                </a:solidFill>
                <a:effectLst/>
                <a:uFillTx/>
                <a:latin typeface="+mn-lt"/>
                <a:ea typeface="+mn-ea"/>
                <a:cs typeface="+mn-cs"/>
                <a:sym typeface="Lucida Sans"/>
              </a:rPr>
              <a:t>5</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7" name="Rectangle 6">
            <a:extLst>
              <a:ext uri="{FF2B5EF4-FFF2-40B4-BE49-F238E27FC236}">
                <a16:creationId xmlns:a16="http://schemas.microsoft.com/office/drawing/2014/main" id="{88CDF15E-8AC5-CE31-E762-09C6E6D15E41}"/>
              </a:ext>
            </a:extLst>
          </p:cNvPr>
          <p:cNvSpPr/>
          <p:nvPr/>
        </p:nvSpPr>
        <p:spPr>
          <a:xfrm>
            <a:off x="680694" y="7260728"/>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6</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8" name="Rectangle 7">
            <a:extLst>
              <a:ext uri="{FF2B5EF4-FFF2-40B4-BE49-F238E27FC236}">
                <a16:creationId xmlns:a16="http://schemas.microsoft.com/office/drawing/2014/main" id="{8B0B185C-FE90-9C53-7B76-82B01E5E3A65}"/>
              </a:ext>
            </a:extLst>
          </p:cNvPr>
          <p:cNvSpPr/>
          <p:nvPr/>
        </p:nvSpPr>
        <p:spPr>
          <a:xfrm>
            <a:off x="692727" y="785253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7</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9" name="Rectangle 8">
            <a:extLst>
              <a:ext uri="{FF2B5EF4-FFF2-40B4-BE49-F238E27FC236}">
                <a16:creationId xmlns:a16="http://schemas.microsoft.com/office/drawing/2014/main" id="{DCC32138-3144-493C-D4AE-0BA51513A605}"/>
              </a:ext>
            </a:extLst>
          </p:cNvPr>
          <p:cNvSpPr/>
          <p:nvPr/>
        </p:nvSpPr>
        <p:spPr>
          <a:xfrm>
            <a:off x="705068" y="8458200"/>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8</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43" name="Weighted interval scheduling"/>
          <p:cNvSpPr txBox="1">
            <a:spLocks noGrp="1"/>
          </p:cNvSpPr>
          <p:nvPr>
            <p:ph type="title"/>
          </p:nvPr>
        </p:nvSpPr>
        <p:spPr>
          <a:prstGeom prst="rect">
            <a:avLst/>
          </a:prstGeom>
        </p:spPr>
        <p:txBody>
          <a:bodyPr/>
          <a:lstStyle/>
          <a:p>
            <a:r>
              <a:t>Weighted interval scheduling</a:t>
            </a:r>
          </a:p>
        </p:txBody>
      </p:sp>
      <p:sp>
        <p:nvSpPr>
          <p:cNvPr id="244" name="Convention.  Jobs are in ascending order of finish time:  f1  ≤  f2  ≤ . . . ≤ fn .…"/>
          <p:cNvSpPr txBox="1">
            <a:spLocks noGrp="1"/>
          </p:cNvSpPr>
          <p:nvPr>
            <p:ph type="body" idx="1"/>
          </p:nvPr>
        </p:nvSpPr>
        <p:spPr>
          <a:prstGeom prst="rect">
            <a:avLst/>
          </a:prstGeom>
        </p:spPr>
        <p:txBody>
          <a:bodyPr/>
          <a:lstStyle/>
          <a:p>
            <a:pPr marL="58702" indent="-58702">
              <a:buClr>
                <a:srgbClr val="0048AA"/>
              </a:buClr>
              <a:buFont typeface="Lucida Sans"/>
            </a:pPr>
            <a:r>
              <a:rPr dirty="0"/>
              <a:t>Convention.  </a:t>
            </a:r>
            <a:r>
              <a:rPr dirty="0">
                <a:solidFill>
                  <a:srgbClr val="000000"/>
                </a:solidFill>
                <a:uFill>
                  <a:solidFill>
                    <a:srgbClr val="000000"/>
                  </a:solidFill>
                </a:uFill>
              </a:rPr>
              <a:t>Jobs are in ascending order of finish time:  </a:t>
            </a:r>
            <a:r>
              <a:rPr i="1" dirty="0">
                <a:solidFill>
                  <a:srgbClr val="000000"/>
                </a:solidFill>
                <a:uFill>
                  <a:solidFill>
                    <a:srgbClr val="000000"/>
                  </a:solidFill>
                </a:uFill>
                <a:latin typeface="Times"/>
                <a:ea typeface="Times"/>
                <a:cs typeface="Times"/>
                <a:sym typeface="Times"/>
              </a:rPr>
              <a:t>f</a:t>
            </a:r>
            <a:r>
              <a:rPr baseline="-20250" dirty="0">
                <a:solidFill>
                  <a:srgbClr val="000000"/>
                </a:solidFill>
                <a:uFill>
                  <a:solidFill>
                    <a:srgbClr val="000000"/>
                  </a:solidFill>
                </a:uFill>
                <a:latin typeface="Times"/>
                <a:ea typeface="Times"/>
                <a:cs typeface="Times"/>
                <a:sym typeface="Times"/>
              </a:rPr>
              <a:t>1  </a:t>
            </a:r>
            <a:r>
              <a:rPr dirty="0">
                <a:solidFill>
                  <a:srgbClr val="000000"/>
                </a:solidFill>
                <a:uFill>
                  <a:solidFill>
                    <a:srgbClr val="000000"/>
                  </a:solidFill>
                </a:uFill>
                <a:latin typeface="Times"/>
                <a:ea typeface="Times"/>
                <a:cs typeface="Times"/>
                <a:sym typeface="Times"/>
              </a:rPr>
              <a:t>≤  </a:t>
            </a:r>
            <a:r>
              <a:rPr i="1" dirty="0">
                <a:solidFill>
                  <a:srgbClr val="000000"/>
                </a:solidFill>
                <a:uFill>
                  <a:solidFill>
                    <a:srgbClr val="000000"/>
                  </a:solidFill>
                </a:uFill>
                <a:latin typeface="Times"/>
                <a:ea typeface="Times"/>
                <a:cs typeface="Times"/>
                <a:sym typeface="Times"/>
              </a:rPr>
              <a:t>f</a:t>
            </a:r>
            <a:r>
              <a:rPr baseline="-20250" dirty="0">
                <a:solidFill>
                  <a:srgbClr val="000000"/>
                </a:solidFill>
                <a:uFill>
                  <a:solidFill>
                    <a:srgbClr val="000000"/>
                  </a:solidFill>
                </a:uFill>
                <a:latin typeface="Times"/>
                <a:ea typeface="Times"/>
                <a:cs typeface="Times"/>
                <a:sym typeface="Times"/>
              </a:rPr>
              <a:t>2  </a:t>
            </a:r>
            <a:r>
              <a:rPr dirty="0">
                <a:solidFill>
                  <a:srgbClr val="000000"/>
                </a:solidFill>
                <a:uFill>
                  <a:solidFill>
                    <a:srgbClr val="000000"/>
                  </a:solidFill>
                </a:uFill>
                <a:latin typeface="Times"/>
                <a:ea typeface="Times"/>
                <a:cs typeface="Times"/>
                <a:sym typeface="Times"/>
              </a:rPr>
              <a:t>≤ . . . ≤ </a:t>
            </a:r>
            <a:r>
              <a:rPr i="1" dirty="0" err="1">
                <a:solidFill>
                  <a:srgbClr val="000000"/>
                </a:solidFill>
                <a:uFill>
                  <a:solidFill>
                    <a:srgbClr val="000000"/>
                  </a:solidFill>
                </a:uFill>
                <a:latin typeface="Times"/>
                <a:ea typeface="Times"/>
                <a:cs typeface="Times"/>
                <a:sym typeface="Times"/>
              </a:rPr>
              <a:t>f</a:t>
            </a:r>
            <a:r>
              <a:rPr i="1" baseline="-20250" dirty="0" err="1">
                <a:solidFill>
                  <a:srgbClr val="000000"/>
                </a:solidFill>
                <a:uFill>
                  <a:solidFill>
                    <a:srgbClr val="000000"/>
                  </a:solidFill>
                </a:uFill>
                <a:latin typeface="Times"/>
                <a:ea typeface="Times"/>
                <a:cs typeface="Times"/>
                <a:sym typeface="Times"/>
              </a:rPr>
              <a:t>n</a:t>
            </a:r>
            <a:r>
              <a:rPr baseline="-20250" dirty="0">
                <a:solidFill>
                  <a:srgbClr val="000000"/>
                </a:solidFill>
                <a:uFill>
                  <a:solidFill>
                    <a:srgbClr val="000000"/>
                  </a:solidFill>
                </a:uFill>
                <a:latin typeface="Times"/>
                <a:ea typeface="Times"/>
                <a:cs typeface="Times"/>
                <a:sym typeface="Times"/>
              </a:rPr>
              <a:t> </a:t>
            </a:r>
            <a:r>
              <a:rPr dirty="0">
                <a:solidFill>
                  <a:srgbClr val="000000"/>
                </a:solidFill>
                <a:uFill>
                  <a:solidFill>
                    <a:srgbClr val="000000"/>
                  </a:solidFill>
                </a:uFill>
              </a:rPr>
              <a:t>.</a:t>
            </a:r>
          </a:p>
          <a:p>
            <a:pPr>
              <a:buClr>
                <a:srgbClr val="0048AA"/>
              </a:buClr>
              <a:buFont typeface="Lucida Sans"/>
            </a:pPr>
            <a:br>
              <a:rPr dirty="0">
                <a:solidFill>
                  <a:srgbClr val="000000"/>
                </a:solidFill>
                <a:uFill>
                  <a:solidFill>
                    <a:srgbClr val="000000"/>
                  </a:solidFill>
                </a:uFill>
              </a:rPr>
            </a:br>
            <a:r>
              <a:rPr dirty="0"/>
              <a:t>Def.  </a:t>
            </a:r>
            <a:r>
              <a:rPr i="1" dirty="0">
                <a:solidFill>
                  <a:srgbClr val="000000"/>
                </a:solidFill>
                <a:uFill>
                  <a:solidFill>
                    <a:srgbClr val="000000"/>
                  </a:solidFill>
                </a:uFill>
                <a:latin typeface="Times"/>
                <a:ea typeface="Times"/>
                <a:cs typeface="Times"/>
                <a:sym typeface="Times"/>
              </a:rPr>
              <a:t>p</a:t>
            </a:r>
            <a:r>
              <a:rPr spc="240" dirty="0">
                <a:solidFill>
                  <a:srgbClr val="000000"/>
                </a:solidFill>
                <a:latin typeface="Times"/>
                <a:ea typeface="Times"/>
                <a:cs typeface="Times"/>
                <a:sym typeface="Times"/>
              </a:rPr>
              <a:t>(</a:t>
            </a:r>
            <a:r>
              <a:rPr i="1" spc="240" dirty="0">
                <a:solidFill>
                  <a:srgbClr val="000000"/>
                </a:solidFill>
                <a:latin typeface="Times"/>
                <a:ea typeface="Times"/>
                <a:cs typeface="Times"/>
                <a:sym typeface="Times"/>
              </a:rPr>
              <a:t>j</a:t>
            </a:r>
            <a:r>
              <a:rPr dirty="0">
                <a:solidFill>
                  <a:srgbClr val="000000"/>
                </a:solidFill>
                <a:latin typeface="Times"/>
                <a:ea typeface="Times"/>
                <a:cs typeface="Times"/>
                <a:sym typeface="Times"/>
              </a:rPr>
              <a:t>) </a:t>
            </a:r>
            <a:r>
              <a:rPr dirty="0">
                <a:solidFill>
                  <a:srgbClr val="000000"/>
                </a:solidFill>
                <a:uFill>
                  <a:solidFill>
                    <a:srgbClr val="000000"/>
                  </a:solidFill>
                </a:uFill>
                <a:latin typeface="Times"/>
                <a:ea typeface="Times"/>
                <a:cs typeface="Times"/>
                <a:sym typeface="Times"/>
              </a:rPr>
              <a:t>=</a:t>
            </a:r>
            <a:r>
              <a:rPr dirty="0">
                <a:solidFill>
                  <a:srgbClr val="000000"/>
                </a:solidFill>
                <a:uFill>
                  <a:solidFill>
                    <a:srgbClr val="000000"/>
                  </a:solidFill>
                </a:uFill>
              </a:rPr>
              <a:t> largest index </a:t>
            </a:r>
            <a:r>
              <a:rPr i="1" dirty="0" err="1">
                <a:solidFill>
                  <a:srgbClr val="000000"/>
                </a:solidFill>
                <a:uFill>
                  <a:solidFill>
                    <a:srgbClr val="000000"/>
                  </a:solidFill>
                </a:uFill>
                <a:latin typeface="Times"/>
                <a:ea typeface="Times"/>
                <a:cs typeface="Times"/>
                <a:sym typeface="Times"/>
              </a:rPr>
              <a:t>i</a:t>
            </a:r>
            <a:r>
              <a:rPr i="1" dirty="0">
                <a:solidFill>
                  <a:srgbClr val="000000"/>
                </a:solidFill>
                <a:uFill>
                  <a:solidFill>
                    <a:srgbClr val="000000"/>
                  </a:solidFill>
                </a:uFill>
                <a:latin typeface="Times"/>
                <a:ea typeface="Times"/>
                <a:cs typeface="Times"/>
                <a:sym typeface="Times"/>
              </a:rPr>
              <a:t> &lt;  j</a:t>
            </a:r>
            <a:r>
              <a:rPr dirty="0">
                <a:solidFill>
                  <a:srgbClr val="000000"/>
                </a:solidFill>
                <a:uFill>
                  <a:solidFill>
                    <a:srgbClr val="000000"/>
                  </a:solidFill>
                </a:uFill>
              </a:rPr>
              <a:t> such that job </a:t>
            </a:r>
            <a:r>
              <a:rPr i="1" dirty="0" err="1">
                <a:solidFill>
                  <a:srgbClr val="000000"/>
                </a:solidFill>
                <a:uFill>
                  <a:solidFill>
                    <a:srgbClr val="000000"/>
                  </a:solidFill>
                </a:uFill>
                <a:latin typeface="Times"/>
                <a:ea typeface="Times"/>
                <a:cs typeface="Times"/>
                <a:sym typeface="Times"/>
              </a:rPr>
              <a:t>i</a:t>
            </a:r>
            <a:r>
              <a:rPr dirty="0">
                <a:solidFill>
                  <a:srgbClr val="000000"/>
                </a:solidFill>
                <a:uFill>
                  <a:solidFill>
                    <a:srgbClr val="000000"/>
                  </a:solidFill>
                </a:uFill>
              </a:rPr>
              <a:t> is compatible with </a:t>
            </a:r>
            <a:r>
              <a:rPr i="1" dirty="0">
                <a:solidFill>
                  <a:srgbClr val="000000"/>
                </a:solidFill>
                <a:uFill>
                  <a:solidFill>
                    <a:srgbClr val="000000"/>
                  </a:solidFill>
                </a:uFill>
                <a:latin typeface="Times"/>
                <a:ea typeface="Times"/>
                <a:cs typeface="Times"/>
                <a:sym typeface="Times"/>
              </a:rPr>
              <a:t>j</a:t>
            </a:r>
            <a:r>
              <a:rPr dirty="0">
                <a:solidFill>
                  <a:srgbClr val="000000"/>
                </a:solidFill>
                <a:uFill>
                  <a:solidFill>
                    <a:srgbClr val="000000"/>
                  </a:solidFill>
                </a:uFill>
              </a:rPr>
              <a:t>.</a:t>
            </a:r>
          </a:p>
          <a:p>
            <a:pPr>
              <a:buClr>
                <a:srgbClr val="0048AA"/>
              </a:buClr>
              <a:buFont typeface="Lucida Sans"/>
            </a:pPr>
            <a:r>
              <a:rPr dirty="0"/>
              <a:t>Ex.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(8) = 1,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(7) = 3,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(2) = 0.</a:t>
            </a:r>
          </a:p>
        </p:txBody>
      </p:sp>
      <p:sp>
        <p:nvSpPr>
          <p:cNvPr id="245"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grpSp>
        <p:nvGrpSpPr>
          <p:cNvPr id="280" name="成组"/>
          <p:cNvGrpSpPr/>
          <p:nvPr/>
        </p:nvGrpSpPr>
        <p:grpSpPr>
          <a:xfrm>
            <a:off x="1765300" y="4336062"/>
            <a:ext cx="9740900" cy="4642838"/>
            <a:chOff x="0" y="0"/>
            <a:chExt cx="9740900" cy="4642837"/>
          </a:xfrm>
        </p:grpSpPr>
        <p:sp>
          <p:nvSpPr>
            <p:cNvPr id="246" name="time"/>
            <p:cNvSpPr/>
            <p:nvPr/>
          </p:nvSpPr>
          <p:spPr>
            <a:xfrm>
              <a:off x="8636000" y="4397304"/>
              <a:ext cx="11049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sp>
          <p:nvSpPr>
            <p:cNvPr id="247" name="线条"/>
            <p:cNvSpPr/>
            <p:nvPr/>
          </p:nvSpPr>
          <p:spPr>
            <a:xfrm flipV="1">
              <a:off x="960966"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8" name="线条"/>
            <p:cNvSpPr/>
            <p:nvPr/>
          </p:nvSpPr>
          <p:spPr>
            <a:xfrm flipV="1">
              <a:off x="27234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9" name="线条"/>
            <p:cNvSpPr/>
            <p:nvPr/>
          </p:nvSpPr>
          <p:spPr>
            <a:xfrm flipV="1">
              <a:off x="2340469"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0" name="线条"/>
            <p:cNvSpPr/>
            <p:nvPr/>
          </p:nvSpPr>
          <p:spPr>
            <a:xfrm flipV="1">
              <a:off x="1649588"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1" name="线条"/>
            <p:cNvSpPr/>
            <p:nvPr/>
          </p:nvSpPr>
          <p:spPr>
            <a:xfrm flipV="1">
              <a:off x="3029091"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2" name="线条"/>
            <p:cNvSpPr/>
            <p:nvPr/>
          </p:nvSpPr>
          <p:spPr>
            <a:xfrm flipV="1">
              <a:off x="5094958"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3" name="线条"/>
            <p:cNvSpPr/>
            <p:nvPr/>
          </p:nvSpPr>
          <p:spPr>
            <a:xfrm flipV="1">
              <a:off x="4406335"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4" name="线条"/>
            <p:cNvSpPr/>
            <p:nvPr/>
          </p:nvSpPr>
          <p:spPr>
            <a:xfrm flipV="1">
              <a:off x="6472202"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5" name="线条"/>
            <p:cNvSpPr/>
            <p:nvPr/>
          </p:nvSpPr>
          <p:spPr>
            <a:xfrm flipV="1">
              <a:off x="5783580"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6" name="线条"/>
            <p:cNvSpPr/>
            <p:nvPr/>
          </p:nvSpPr>
          <p:spPr>
            <a:xfrm flipV="1">
              <a:off x="785170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7" name="线条"/>
            <p:cNvSpPr/>
            <p:nvPr/>
          </p:nvSpPr>
          <p:spPr>
            <a:xfrm flipV="1">
              <a:off x="7163082"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8" name="线条"/>
            <p:cNvSpPr/>
            <p:nvPr/>
          </p:nvSpPr>
          <p:spPr>
            <a:xfrm flipV="1">
              <a:off x="3717713"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9" name="0"/>
            <p:cNvSpPr/>
            <p:nvPr/>
          </p:nvSpPr>
          <p:spPr>
            <a:xfrm>
              <a:off x="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260" name="1"/>
            <p:cNvSpPr/>
            <p:nvPr/>
          </p:nvSpPr>
          <p:spPr>
            <a:xfrm>
              <a:off x="689468"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261" name="2"/>
            <p:cNvSpPr/>
            <p:nvPr/>
          </p:nvSpPr>
          <p:spPr>
            <a:xfrm>
              <a:off x="1378091"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262" name="3"/>
            <p:cNvSpPr/>
            <p:nvPr/>
          </p:nvSpPr>
          <p:spPr>
            <a:xfrm>
              <a:off x="206671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263" name="4"/>
            <p:cNvSpPr/>
            <p:nvPr/>
          </p:nvSpPr>
          <p:spPr>
            <a:xfrm>
              <a:off x="275759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264" name="5"/>
            <p:cNvSpPr/>
            <p:nvPr/>
          </p:nvSpPr>
          <p:spPr>
            <a:xfrm>
              <a:off x="3446215"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265" name="6"/>
            <p:cNvSpPr/>
            <p:nvPr/>
          </p:nvSpPr>
          <p:spPr>
            <a:xfrm>
              <a:off x="4134837"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266" name="7"/>
            <p:cNvSpPr/>
            <p:nvPr/>
          </p:nvSpPr>
          <p:spPr>
            <a:xfrm>
              <a:off x="48260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267" name="8"/>
            <p:cNvSpPr/>
            <p:nvPr/>
          </p:nvSpPr>
          <p:spPr>
            <a:xfrm>
              <a:off x="5512082"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268" name="9"/>
            <p:cNvSpPr/>
            <p:nvPr/>
          </p:nvSpPr>
          <p:spPr>
            <a:xfrm>
              <a:off x="6200704"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269" name="10"/>
            <p:cNvSpPr/>
            <p:nvPr/>
          </p:nvSpPr>
          <p:spPr>
            <a:xfrm>
              <a:off x="67945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270" name="11"/>
            <p:cNvSpPr/>
            <p:nvPr/>
          </p:nvSpPr>
          <p:spPr>
            <a:xfrm>
              <a:off x="7543800" y="4642837"/>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271" name="6"/>
            <p:cNvSpPr/>
            <p:nvPr/>
          </p:nvSpPr>
          <p:spPr>
            <a:xfrm>
              <a:off x="3718842" y="2952044"/>
              <a:ext cx="2754490"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5</a:t>
              </a:r>
              <a:endParaRPr dirty="0"/>
            </a:p>
          </p:txBody>
        </p:sp>
        <p:sp>
          <p:nvSpPr>
            <p:cNvPr id="272" name="7"/>
            <p:cNvSpPr/>
            <p:nvPr/>
          </p:nvSpPr>
          <p:spPr>
            <a:xfrm>
              <a:off x="4407464" y="3543582"/>
              <a:ext cx="2756748"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2</a:t>
              </a:r>
              <a:endParaRPr dirty="0"/>
            </a:p>
          </p:txBody>
        </p:sp>
        <p:sp>
          <p:nvSpPr>
            <p:cNvPr id="273" name="8"/>
            <p:cNvSpPr/>
            <p:nvPr/>
          </p:nvSpPr>
          <p:spPr>
            <a:xfrm>
              <a:off x="3024575" y="4122137"/>
              <a:ext cx="4822050"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7</a:t>
              </a:r>
              <a:endParaRPr dirty="0"/>
            </a:p>
          </p:txBody>
        </p:sp>
        <p:sp>
          <p:nvSpPr>
            <p:cNvPr id="274" name="4"/>
            <p:cNvSpPr/>
            <p:nvPr/>
          </p:nvSpPr>
          <p:spPr>
            <a:xfrm>
              <a:off x="3030220" y="1836137"/>
              <a:ext cx="2065868"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1</a:t>
              </a:r>
              <a:endParaRPr dirty="0"/>
            </a:p>
          </p:txBody>
        </p:sp>
        <p:sp>
          <p:nvSpPr>
            <p:cNvPr id="275" name="3"/>
            <p:cNvSpPr/>
            <p:nvPr/>
          </p:nvSpPr>
          <p:spPr>
            <a:xfrm>
              <a:off x="273473" y="1231617"/>
              <a:ext cx="4133992" cy="392855"/>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4</a:t>
              </a:r>
              <a:endParaRPr dirty="0"/>
            </a:p>
          </p:txBody>
        </p:sp>
        <p:sp>
          <p:nvSpPr>
            <p:cNvPr id="276" name="1"/>
            <p:cNvSpPr/>
            <p:nvPr/>
          </p:nvSpPr>
          <p:spPr>
            <a:xfrm>
              <a:off x="965200" y="1128"/>
              <a:ext cx="2068125"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3</a:t>
              </a:r>
              <a:endParaRPr dirty="0"/>
            </a:p>
          </p:txBody>
        </p:sp>
        <p:sp>
          <p:nvSpPr>
            <p:cNvPr id="277" name="2"/>
            <p:cNvSpPr/>
            <p:nvPr/>
          </p:nvSpPr>
          <p:spPr>
            <a:xfrm>
              <a:off x="2341597" y="655037"/>
              <a:ext cx="1377246"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2</a:t>
              </a:r>
              <a:endParaRPr dirty="0"/>
            </a:p>
          </p:txBody>
        </p:sp>
        <p:sp>
          <p:nvSpPr>
            <p:cNvPr id="278" name="5"/>
            <p:cNvSpPr/>
            <p:nvPr/>
          </p:nvSpPr>
          <p:spPr>
            <a:xfrm>
              <a:off x="2341597" y="2423724"/>
              <a:ext cx="3443112"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2</a:t>
              </a:r>
              <a:endParaRPr dirty="0"/>
            </a:p>
          </p:txBody>
        </p:sp>
        <p:sp>
          <p:nvSpPr>
            <p:cNvPr id="279" name="线条"/>
            <p:cNvSpPr/>
            <p:nvPr/>
          </p:nvSpPr>
          <p:spPr>
            <a:xfrm>
              <a:off x="260773" y="4540673"/>
              <a:ext cx="8365068" cy="2259"/>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283" name="成组"/>
          <p:cNvGrpSpPr/>
          <p:nvPr/>
        </p:nvGrpSpPr>
        <p:grpSpPr>
          <a:xfrm>
            <a:off x="8825177" y="2772489"/>
            <a:ext cx="2938198" cy="1479974"/>
            <a:chOff x="0" y="0"/>
            <a:chExt cx="2938197" cy="1479973"/>
          </a:xfrm>
        </p:grpSpPr>
        <p:sp>
          <p:nvSpPr>
            <p:cNvPr id="281" name="i is leftmost interval…"/>
            <p:cNvSpPr/>
            <p:nvPr/>
          </p:nvSpPr>
          <p:spPr>
            <a:xfrm>
              <a:off x="1668197" y="20997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rPr sz="1800" i="1">
                  <a:latin typeface="Times"/>
                  <a:ea typeface="Times"/>
                  <a:cs typeface="Times"/>
                  <a:sym typeface="Times"/>
                </a:rPr>
                <a:t>i</a:t>
              </a:r>
              <a:r>
                <a:t> is leftmost interval</a:t>
              </a:r>
            </a:p>
            <a:p>
              <a:pPr>
                <a:lnSpc>
                  <a:spcPts val="2000"/>
                </a:lnSpc>
              </a:pPr>
              <a:r>
                <a:t>that ends before </a:t>
              </a:r>
              <a:r>
                <a:rPr sz="1800" i="1">
                  <a:latin typeface="Times"/>
                  <a:ea typeface="Times"/>
                  <a:cs typeface="Times"/>
                  <a:sym typeface="Times"/>
                </a:rPr>
                <a:t>j</a:t>
              </a:r>
              <a:r>
                <a:t> begins</a:t>
              </a:r>
            </a:p>
          </p:txBody>
        </p:sp>
        <p:sp>
          <p:nvSpPr>
            <p:cNvPr id="282"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2" name="Rectangle 1">
            <a:extLst>
              <a:ext uri="{FF2B5EF4-FFF2-40B4-BE49-F238E27FC236}">
                <a16:creationId xmlns:a16="http://schemas.microsoft.com/office/drawing/2014/main" id="{56D3794F-5FD6-86FA-3272-608F75ED49B1}"/>
              </a:ext>
            </a:extLst>
          </p:cNvPr>
          <p:cNvSpPr/>
          <p:nvPr/>
        </p:nvSpPr>
        <p:spPr>
          <a:xfrm>
            <a:off x="692727" y="434171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kumimoji="0" lang="en-US" altLang="zh-CN" sz="1400" b="0" i="0" u="none" strike="noStrike" cap="none" spc="0" normalizeH="0" baseline="0" dirty="0">
                <a:ln>
                  <a:noFill/>
                </a:ln>
                <a:solidFill>
                  <a:srgbClr val="000000"/>
                </a:solidFill>
                <a:effectLst/>
                <a:uFillTx/>
                <a:latin typeface="+mn-lt"/>
                <a:ea typeface="+mn-ea"/>
                <a:cs typeface="+mn-cs"/>
                <a:sym typeface="Lucida Sans"/>
              </a:rPr>
              <a:t>1</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3" name="Rectangle 2">
            <a:extLst>
              <a:ext uri="{FF2B5EF4-FFF2-40B4-BE49-F238E27FC236}">
                <a16:creationId xmlns:a16="http://schemas.microsoft.com/office/drawing/2014/main" id="{78FA8DE2-3774-BA45-ED90-D2965C9A6558}"/>
              </a:ext>
            </a:extLst>
          </p:cNvPr>
          <p:cNvSpPr/>
          <p:nvPr/>
        </p:nvSpPr>
        <p:spPr>
          <a:xfrm>
            <a:off x="680694" y="4933525"/>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2</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4" name="Rectangle 3">
            <a:extLst>
              <a:ext uri="{FF2B5EF4-FFF2-40B4-BE49-F238E27FC236}">
                <a16:creationId xmlns:a16="http://schemas.microsoft.com/office/drawing/2014/main" id="{C94D83EB-1130-87AD-5C37-5FE704D129C1}"/>
              </a:ext>
            </a:extLst>
          </p:cNvPr>
          <p:cNvSpPr/>
          <p:nvPr/>
        </p:nvSpPr>
        <p:spPr>
          <a:xfrm>
            <a:off x="692727" y="5525334"/>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3</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5" name="Rectangle 4">
            <a:extLst>
              <a:ext uri="{FF2B5EF4-FFF2-40B4-BE49-F238E27FC236}">
                <a16:creationId xmlns:a16="http://schemas.microsoft.com/office/drawing/2014/main" id="{6E39B57E-6DC6-09AD-A555-2C385F474899}"/>
              </a:ext>
            </a:extLst>
          </p:cNvPr>
          <p:cNvSpPr/>
          <p:nvPr/>
        </p:nvSpPr>
        <p:spPr>
          <a:xfrm>
            <a:off x="705068" y="613099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4</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6" name="Rectangle 5">
            <a:extLst>
              <a:ext uri="{FF2B5EF4-FFF2-40B4-BE49-F238E27FC236}">
                <a16:creationId xmlns:a16="http://schemas.microsoft.com/office/drawing/2014/main" id="{B634E826-B4BD-635B-F36E-A91AAD681372}"/>
              </a:ext>
            </a:extLst>
          </p:cNvPr>
          <p:cNvSpPr/>
          <p:nvPr/>
        </p:nvSpPr>
        <p:spPr>
          <a:xfrm>
            <a:off x="692727" y="6668920"/>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kumimoji="0" lang="en-US" altLang="zh-CN" sz="1400" b="0" i="0" u="none" strike="noStrike" cap="none" spc="0" normalizeH="0" baseline="0" dirty="0">
                <a:ln>
                  <a:noFill/>
                </a:ln>
                <a:solidFill>
                  <a:srgbClr val="000000"/>
                </a:solidFill>
                <a:effectLst/>
                <a:uFillTx/>
                <a:latin typeface="+mn-lt"/>
                <a:ea typeface="+mn-ea"/>
                <a:cs typeface="+mn-cs"/>
                <a:sym typeface="Lucida Sans"/>
              </a:rPr>
              <a:t>5</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7" name="Rectangle 6">
            <a:extLst>
              <a:ext uri="{FF2B5EF4-FFF2-40B4-BE49-F238E27FC236}">
                <a16:creationId xmlns:a16="http://schemas.microsoft.com/office/drawing/2014/main" id="{88CDF15E-8AC5-CE31-E762-09C6E6D15E41}"/>
              </a:ext>
            </a:extLst>
          </p:cNvPr>
          <p:cNvSpPr/>
          <p:nvPr/>
        </p:nvSpPr>
        <p:spPr>
          <a:xfrm>
            <a:off x="680694" y="7260728"/>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6</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8" name="Rectangle 7">
            <a:extLst>
              <a:ext uri="{FF2B5EF4-FFF2-40B4-BE49-F238E27FC236}">
                <a16:creationId xmlns:a16="http://schemas.microsoft.com/office/drawing/2014/main" id="{8B0B185C-FE90-9C53-7B76-82B01E5E3A65}"/>
              </a:ext>
            </a:extLst>
          </p:cNvPr>
          <p:cNvSpPr/>
          <p:nvPr/>
        </p:nvSpPr>
        <p:spPr>
          <a:xfrm>
            <a:off x="692727" y="785253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7</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9" name="Rectangle 8">
            <a:extLst>
              <a:ext uri="{FF2B5EF4-FFF2-40B4-BE49-F238E27FC236}">
                <a16:creationId xmlns:a16="http://schemas.microsoft.com/office/drawing/2014/main" id="{DCC32138-3144-493C-D4AE-0BA51513A605}"/>
              </a:ext>
            </a:extLst>
          </p:cNvPr>
          <p:cNvSpPr/>
          <p:nvPr/>
        </p:nvSpPr>
        <p:spPr>
          <a:xfrm>
            <a:off x="705068" y="8458200"/>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8</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Tree>
    <p:extLst>
      <p:ext uri="{BB962C8B-B14F-4D97-AF65-F5344CB8AC3E}">
        <p14:creationId xmlns:p14="http://schemas.microsoft.com/office/powerpoint/2010/main" val="203582152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88" name="Dynamic programming:  binary choice"/>
          <p:cNvSpPr txBox="1">
            <a:spLocks noGrp="1"/>
          </p:cNvSpPr>
          <p:nvPr>
            <p:ph type="title"/>
          </p:nvPr>
        </p:nvSpPr>
        <p:spPr>
          <a:prstGeom prst="rect">
            <a:avLst/>
          </a:prstGeom>
        </p:spPr>
        <p:txBody>
          <a:bodyPr/>
          <a:lstStyle/>
          <a:p>
            <a:r>
              <a:t>Dynamic programming:  binary choice</a:t>
            </a:r>
          </a:p>
        </p:txBody>
      </p:sp>
      <p:sp>
        <p:nvSpPr>
          <p:cNvPr id="289" name="Def.  OPT(j) = max weight of any subset of mutually compatible jobs for subproblem consisting only of jobs 1, 2, ..., j.…"/>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 =</a:t>
            </a:r>
            <a:r>
              <a:rPr>
                <a:solidFill>
                  <a:srgbClr val="000000"/>
                </a:solidFill>
              </a:rPr>
              <a:t> max weight of any subset of mutually compatible jobs for subproblem consisting only of jobs </a:t>
            </a:r>
            <a:r>
              <a:rPr>
                <a:solidFill>
                  <a:srgbClr val="000000"/>
                </a:solidFill>
                <a:latin typeface="Times"/>
                <a:ea typeface="Times"/>
                <a:cs typeface="Times"/>
                <a:sym typeface="Times"/>
              </a:rPr>
              <a:t>1, 2, ..., </a:t>
            </a:r>
            <a:r>
              <a:rPr i="1">
                <a:solidFill>
                  <a:srgbClr val="000000"/>
                </a:solidFill>
                <a:latin typeface="Times"/>
                <a:ea typeface="Times"/>
                <a:cs typeface="Times"/>
                <a:sym typeface="Times"/>
              </a:rPr>
              <a:t>j</a:t>
            </a:r>
            <a:r>
              <a:rPr>
                <a:solidFill>
                  <a:srgbClr val="000000"/>
                </a:solidFill>
              </a:rPr>
              <a:t>.</a:t>
            </a:r>
          </a:p>
          <a:p>
            <a:br>
              <a:rPr>
                <a:solidFill>
                  <a:srgbClr val="000000"/>
                </a:solidFill>
              </a:rPr>
            </a:br>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a:t>
            </a:r>
            <a:r>
              <a:rPr>
                <a:solidFill>
                  <a:srgbClr val="000000"/>
                </a:solidFill>
              </a:rPr>
              <a:t> max weight of any subset of mutually compatible jobs.</a:t>
            </a:r>
          </a:p>
          <a:p>
            <a:br>
              <a:rPr>
                <a:solidFill>
                  <a:srgbClr val="000000"/>
                </a:solidFill>
              </a:rPr>
            </a:br>
            <a:r>
              <a:t>Case 1.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 does not select job </a:t>
            </a:r>
            <a:r>
              <a:rPr i="1">
                <a:solidFill>
                  <a:srgbClr val="000000"/>
                </a:solidFill>
                <a:latin typeface="Times"/>
                <a:ea typeface="Times"/>
                <a:cs typeface="Times"/>
                <a:sym typeface="Times"/>
              </a:rPr>
              <a:t>j</a:t>
            </a:r>
            <a:r>
              <a:rPr>
                <a:solidFill>
                  <a:srgbClr val="000000"/>
                </a:solidFill>
              </a:rPr>
              <a:t>.</a:t>
            </a:r>
          </a:p>
          <a:p>
            <a:pPr lvl="1"/>
            <a:r>
              <a:t>Must be an optimal solution to problem consisting of remaining</a:t>
            </a:r>
            <a:br/>
            <a:r>
              <a:t>jobs </a:t>
            </a:r>
            <a:r>
              <a:rPr>
                <a:latin typeface="Times"/>
                <a:ea typeface="Times"/>
                <a:cs typeface="Times"/>
                <a:sym typeface="Times"/>
              </a:rPr>
              <a:t>1, 2, ...,  </a:t>
            </a:r>
            <a:r>
              <a:rPr i="1">
                <a:latin typeface="Times"/>
                <a:ea typeface="Times"/>
                <a:cs typeface="Times"/>
                <a:sym typeface="Times"/>
              </a:rPr>
              <a:t>j </a:t>
            </a:r>
            <a:r>
              <a:rPr>
                <a:latin typeface="Times"/>
                <a:ea typeface="Times"/>
                <a:cs typeface="Times"/>
                <a:sym typeface="Times"/>
              </a:rPr>
              <a:t>– 1</a:t>
            </a:r>
            <a:r>
              <a:t>. </a:t>
            </a:r>
          </a:p>
          <a:p>
            <a:br/>
            <a:r>
              <a:t>Case 2.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 selects job </a:t>
            </a:r>
            <a:r>
              <a:rPr i="1">
                <a:solidFill>
                  <a:srgbClr val="000000"/>
                </a:solidFill>
                <a:latin typeface="Times"/>
                <a:ea typeface="Times"/>
                <a:cs typeface="Times"/>
                <a:sym typeface="Times"/>
              </a:rPr>
              <a:t>j</a:t>
            </a:r>
            <a:r>
              <a:rPr>
                <a:solidFill>
                  <a:srgbClr val="000000"/>
                </a:solidFill>
              </a:rPr>
              <a:t>.</a:t>
            </a:r>
          </a:p>
          <a:p>
            <a:pPr lvl="1"/>
            <a:r>
              <a:t>Collect profit </a:t>
            </a:r>
            <a:r>
              <a:rPr i="1">
                <a:latin typeface="Times"/>
                <a:ea typeface="Times"/>
                <a:cs typeface="Times"/>
                <a:sym typeface="Times"/>
              </a:rPr>
              <a:t>w</a:t>
            </a:r>
            <a:r>
              <a:rPr i="1" baseline="-5999">
                <a:latin typeface="Times"/>
                <a:ea typeface="Times"/>
                <a:cs typeface="Times"/>
                <a:sym typeface="Times"/>
              </a:rPr>
              <a:t>j</a:t>
            </a:r>
            <a:r>
              <a:t>.</a:t>
            </a:r>
          </a:p>
          <a:p>
            <a:pPr lvl="1"/>
            <a:r>
              <a:t>Can’t use incompatible jobs </a:t>
            </a:r>
            <a:r>
              <a:rPr>
                <a:latin typeface="Times"/>
                <a:ea typeface="Times"/>
                <a:cs typeface="Times"/>
                <a:sym typeface="Times"/>
              </a:rPr>
              <a:t>{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 + 1,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 + 2, ...,  </a:t>
            </a:r>
            <a:r>
              <a:rPr i="1">
                <a:latin typeface="Times"/>
                <a:ea typeface="Times"/>
                <a:cs typeface="Times"/>
                <a:sym typeface="Times"/>
              </a:rPr>
              <a:t>j</a:t>
            </a:r>
            <a:r>
              <a:rPr>
                <a:latin typeface="Times"/>
                <a:ea typeface="Times"/>
                <a:cs typeface="Times"/>
                <a:sym typeface="Times"/>
              </a:rPr>
              <a:t> – 1 }</a:t>
            </a:r>
            <a:r>
              <a:t>.</a:t>
            </a:r>
          </a:p>
          <a:p>
            <a:pPr lvl="1"/>
            <a:r>
              <a:t>Must include optimal solution to problem consisting of remaining compatible jobs </a:t>
            </a:r>
            <a:r>
              <a:rPr>
                <a:latin typeface="Times"/>
                <a:ea typeface="Times"/>
                <a:cs typeface="Times"/>
                <a:sym typeface="Times"/>
              </a:rPr>
              <a:t>1, 2, ...,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a:t>
            </a:r>
          </a:p>
          <a:p>
            <a:br/>
            <a:r>
              <a:t>Bellman equation.</a:t>
            </a:r>
          </a:p>
        </p:txBody>
      </p:sp>
      <p:sp>
        <p:nvSpPr>
          <p:cNvPr id="290"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291" name="线条"/>
          <p:cNvSpPr/>
          <p:nvPr/>
        </p:nvSpPr>
        <p:spPr>
          <a:xfrm flipV="1">
            <a:off x="7770142" y="5762598"/>
            <a:ext cx="407178" cy="37488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nvGrpSpPr>
          <p:cNvPr id="294" name="成组"/>
          <p:cNvGrpSpPr/>
          <p:nvPr/>
        </p:nvGrpSpPr>
        <p:grpSpPr>
          <a:xfrm>
            <a:off x="7759700" y="5245100"/>
            <a:ext cx="3319198" cy="1479974"/>
            <a:chOff x="0" y="0"/>
            <a:chExt cx="3319197" cy="1479973"/>
          </a:xfrm>
        </p:grpSpPr>
        <p:sp>
          <p:nvSpPr>
            <p:cNvPr id="292" name="optimal substructure property…"/>
            <p:cNvSpPr/>
            <p:nvPr/>
          </p:nvSpPr>
          <p:spPr>
            <a:xfrm>
              <a:off x="2049197" y="20997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293"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295" name="图像" descr="图像"/>
          <p:cNvPicPr>
            <a:picLocks noChangeAspect="1"/>
          </p:cNvPicPr>
          <p:nvPr/>
        </p:nvPicPr>
        <p:blipFill>
          <a:blip r:embed="rId3"/>
          <a:stretch>
            <a:fillRect/>
          </a:stretch>
        </p:blipFill>
        <p:spPr>
          <a:xfrm>
            <a:off x="3758029" y="8356600"/>
            <a:ext cx="8369301" cy="9271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89">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2" nodeType="afterEffect">
                                  <p:stCondLst>
                                    <p:cond delay="0"/>
                                  </p:stCondLst>
                                  <p:iterate>
                                    <p:tmAbs val="0"/>
                                  </p:iterate>
                                  <p:childTnLst>
                                    <p:set>
                                      <p:cBhvr>
                                        <p:cTn id="23" fill="hold"/>
                                        <p:tgtEl>
                                          <p:spTgt spid="29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289">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289">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289">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p:tmAbs val="0"/>
                                  </p:iterate>
                                  <p:childTnLst>
                                    <p:set>
                                      <p:cBhvr>
                                        <p:cTn id="39" fill="hold"/>
                                        <p:tgtEl>
                                          <p:spTgt spid="289">
                                            <p:txEl>
                                              <p:pRg st="7" end="7"/>
                                            </p:txEl>
                                          </p:spTgt>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3" nodeType="afterEffect">
                                  <p:stCondLst>
                                    <p:cond delay="0"/>
                                  </p:stCondLst>
                                  <p:iterate>
                                    <p:tmAbs val="0"/>
                                  </p:iterate>
                                  <p:childTnLst>
                                    <p:set>
                                      <p:cBhvr>
                                        <p:cTn id="42" fill="hold"/>
                                        <p:tgtEl>
                                          <p:spTgt spid="2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iterate>
                                    <p:tmAbs val="0"/>
                                  </p:iterate>
                                  <p:childTnLst>
                                    <p:set>
                                      <p:cBhvr>
                                        <p:cTn id="46" fill="hold"/>
                                        <p:tgtEl>
                                          <p:spTgt spid="289">
                                            <p:txEl>
                                              <p:pRg st="8" end="8"/>
                                            </p:txEl>
                                          </p:spTgt>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4" nodeType="afterEffect">
                                  <p:stCondLst>
                                    <p:cond delay="0"/>
                                  </p:stCondLst>
                                  <p:iterate>
                                    <p:tmAbs val="0"/>
                                  </p:iterate>
                                  <p:childTnLst>
                                    <p:set>
                                      <p:cBhvr>
                                        <p:cTn id="49" fill="hold"/>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1" build="p" bldLvl="5" animBg="1" advAuto="0"/>
      <p:bldP spid="291" grpId="3" animBg="1" advAuto="0"/>
      <p:bldP spid="294" grpId="2" animBg="1" advAuto="0"/>
      <p:bldP spid="295" grpId="4"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00" name="Weighted interval scheduling:  brute force"/>
          <p:cNvSpPr txBox="1">
            <a:spLocks noGrp="1"/>
          </p:cNvSpPr>
          <p:nvPr>
            <p:ph type="title"/>
          </p:nvPr>
        </p:nvSpPr>
        <p:spPr>
          <a:prstGeom prst="rect">
            <a:avLst/>
          </a:prstGeom>
        </p:spPr>
        <p:txBody>
          <a:bodyPr/>
          <a:lstStyle/>
          <a:p>
            <a:r>
              <a:t>Weighted interval scheduling:  brute force</a:t>
            </a:r>
          </a:p>
        </p:txBody>
      </p:sp>
      <p:sp>
        <p:nvSpPr>
          <p:cNvPr id="301"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302" name="Brute-Force (n, s1, …, sn, f1, …, fn, w1, …, wn)…"/>
          <p:cNvSpPr txBox="1"/>
          <p:nvPr/>
        </p:nvSpPr>
        <p:spPr>
          <a:xfrm>
            <a:off x="1826351" y="2254250"/>
            <a:ext cx="8981574" cy="26797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Brute-Force</a:t>
            </a:r>
            <a:r>
              <a:rPr cap="small">
                <a:solidFill>
                  <a:srgbClr val="003F83"/>
                </a:solidFill>
              </a:rPr>
              <a:t> </a:t>
            </a:r>
            <a:r>
              <a:rPr i="0"/>
              <a:t>(</a:t>
            </a:r>
            <a:r>
              <a:t>n</a:t>
            </a:r>
            <a:r>
              <a:rPr i="0"/>
              <a:t>, </a:t>
            </a:r>
            <a:r>
              <a:t>s</a:t>
            </a:r>
            <a:r>
              <a:rPr i="0" baseline="-5999"/>
              <a:t>1</a:t>
            </a:r>
            <a:r>
              <a:rPr i="0"/>
              <a:t>, …, </a:t>
            </a:r>
            <a:r>
              <a:t>s</a:t>
            </a:r>
            <a:r>
              <a:rPr baseline="-5999"/>
              <a:t>n</a:t>
            </a:r>
            <a:r>
              <a:rPr i="0"/>
              <a:t>, </a:t>
            </a:r>
            <a:r>
              <a:t>f</a:t>
            </a:r>
            <a:r>
              <a:rPr i="0" baseline="-5999"/>
              <a:t>1</a:t>
            </a:r>
            <a:r>
              <a:rPr i="0"/>
              <a:t>, …, </a:t>
            </a:r>
            <a:r>
              <a:t>f</a:t>
            </a:r>
            <a:r>
              <a:rPr baseline="-5999"/>
              <a:t>n</a:t>
            </a:r>
            <a:r>
              <a:rPr i="0"/>
              <a:t>,</a:t>
            </a:r>
            <a:r>
              <a:t> 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 via binary search.</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Compute-Opt</a:t>
            </a:r>
            <a:r>
              <a:t>(</a:t>
            </a:r>
            <a:r>
              <a:rPr i="1"/>
              <a:t>n</a:t>
            </a:r>
            <a:r>
              <a:t>).</a:t>
            </a:r>
          </a:p>
        </p:txBody>
      </p:sp>
      <p:sp>
        <p:nvSpPr>
          <p:cNvPr id="303" name="Compute-Opt( j )…"/>
          <p:cNvSpPr txBox="1"/>
          <p:nvPr/>
        </p:nvSpPr>
        <p:spPr>
          <a:xfrm>
            <a:off x="1826351" y="5867400"/>
            <a:ext cx="9626957" cy="32004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0</a:t>
            </a:r>
            <a:r>
              <a:t>.</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max {</a:t>
            </a:r>
            <a:r>
              <a:rPr cap="small"/>
              <a:t>Compute-Opt</a:t>
            </a:r>
            <a:r>
              <a:t>(</a:t>
            </a:r>
            <a:r>
              <a:rPr baseline="-5999"/>
              <a:t> </a:t>
            </a:r>
            <a:r>
              <a:rPr i="1"/>
              <a:t>j</a:t>
            </a:r>
            <a:r>
              <a:rPr i="1" baseline="31999"/>
              <a:t> </a:t>
            </a:r>
            <a:r>
              <a:t>–</a:t>
            </a:r>
            <a:r>
              <a:rPr i="1" baseline="31999"/>
              <a:t> </a:t>
            </a:r>
            <a:r>
              <a:t>1),  </a:t>
            </a:r>
            <a:r>
              <a:rPr i="1"/>
              <a:t>w</a:t>
            </a:r>
            <a:r>
              <a:rPr i="1" baseline="-5999"/>
              <a:t>j</a:t>
            </a:r>
            <a:r>
              <a:rPr i="1" baseline="31999"/>
              <a:t> </a:t>
            </a:r>
            <a:r>
              <a:t> + </a:t>
            </a:r>
            <a:r>
              <a:rPr cap="small"/>
              <a:t>Compute-Opt</a:t>
            </a:r>
            <a:r>
              <a:rPr spc="240"/>
              <a:t>(</a:t>
            </a:r>
            <a:r>
              <a:rPr i="1"/>
              <a:t>p</a:t>
            </a:r>
            <a:r>
              <a:t>[</a:t>
            </a:r>
            <a:r>
              <a:rPr baseline="-5999"/>
              <a:t> </a:t>
            </a:r>
            <a:r>
              <a:rPr i="1"/>
              <a:t>j</a:t>
            </a:r>
            <a:r>
              <a:rPr baseline="-5999"/>
              <a:t> </a:t>
            </a:r>
            <a:r>
              <a:t>])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Consider this function:</a:t>
            </a:r>
          </a:p>
          <a:p>
            <a:pPr>
              <a:buFont typeface="Arial" charset="0"/>
              <a:buNone/>
            </a:pPr>
            <a:endParaRPr lang="en-US" altLang="en-US" sz="1422" dirty="0">
              <a:latin typeface="Arial" charset="0"/>
              <a:cs typeface="Arial" charset="0"/>
            </a:endParaRPr>
          </a:p>
          <a:p>
            <a:pPr lvl="2">
              <a:buFontTx/>
              <a:buNone/>
            </a:pPr>
            <a:r>
              <a:rPr lang="en-US" altLang="en-US" sz="1991" dirty="0">
                <a:latin typeface="Consolas" pitchFamily="49" charset="0"/>
                <a:cs typeface="Consolas" pitchFamily="49" charset="0"/>
              </a:rPr>
              <a:t>double </a:t>
            </a:r>
            <a:r>
              <a:rPr lang="en-US" altLang="en-US" sz="1991" dirty="0">
                <a:solidFill>
                  <a:srgbClr val="FF0000"/>
                </a:solidFill>
                <a:latin typeface="Consolas" pitchFamily="49" charset="0"/>
                <a:cs typeface="Consolas" pitchFamily="49" charset="0"/>
              </a:rPr>
              <a:t>F</a:t>
            </a:r>
            <a:r>
              <a:rPr lang="en-US" altLang="en-US" sz="1991" dirty="0">
                <a:latin typeface="Consolas" pitchFamily="49" charset="0"/>
                <a:cs typeface="Consolas" pitchFamily="49" charset="0"/>
              </a:rPr>
              <a:t>( </a:t>
            </a:r>
            <a:r>
              <a:rPr lang="en-US" altLang="en-US" sz="1991" dirty="0" err="1">
                <a:latin typeface="Consolas" pitchFamily="49" charset="0"/>
                <a:cs typeface="Consolas" pitchFamily="49" charset="0"/>
              </a:rPr>
              <a:t>int</a:t>
            </a:r>
            <a:r>
              <a:rPr lang="en-US" altLang="en-US" sz="1991" dirty="0">
                <a:latin typeface="Consolas" pitchFamily="49" charset="0"/>
                <a:cs typeface="Consolas" pitchFamily="49" charset="0"/>
              </a:rPr>
              <a:t> n ) {</a:t>
            </a:r>
          </a:p>
          <a:p>
            <a:pPr lvl="2">
              <a:buFontTx/>
              <a:buNone/>
            </a:pPr>
            <a:r>
              <a:rPr lang="en-US" altLang="en-US" sz="1991" dirty="0">
                <a:latin typeface="Consolas" pitchFamily="49" charset="0"/>
                <a:cs typeface="Consolas" pitchFamily="49" charset="0"/>
              </a:rPr>
              <a:t>    </a:t>
            </a:r>
            <a:r>
              <a:rPr lang="pt-BR" altLang="en-US" sz="1991" dirty="0">
                <a:latin typeface="Consolas" pitchFamily="49" charset="0"/>
                <a:cs typeface="Consolas" pitchFamily="49" charset="0"/>
              </a:rPr>
              <a:t>return ( n &lt;= 1 ) ? 1.0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- 1)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- 2);</a:t>
            </a:r>
          </a:p>
          <a:p>
            <a:pPr lvl="2">
              <a:buFontTx/>
              <a:buNone/>
            </a:pPr>
            <a:r>
              <a:rPr lang="en-US" altLang="en-US" sz="1991" dirty="0">
                <a:latin typeface="Consolas" pitchFamily="49" charset="0"/>
                <a:cs typeface="Consolas" pitchFamily="49" charset="0"/>
              </a:rPr>
              <a:t>}</a:t>
            </a:r>
          </a:p>
          <a:p>
            <a:pPr lvl="2">
              <a:buFontTx/>
              <a:buNone/>
            </a:pPr>
            <a:endParaRPr lang="en-US" altLang="en-US" sz="1991" dirty="0">
              <a:latin typeface="Consolas" pitchFamily="49" charset="0"/>
              <a:cs typeface="Consolas" pitchFamily="49" charset="0"/>
            </a:endParaRPr>
          </a:p>
          <a:p>
            <a:pPr lvl="0">
              <a:buNone/>
            </a:pPr>
            <a:r>
              <a:rPr lang="en-US" altLang="en-US" dirty="0">
                <a:solidFill>
                  <a:prstClr val="black"/>
                </a:solidFill>
                <a:latin typeface="Arial" charset="0"/>
                <a:cs typeface="Arial" charset="0"/>
              </a:rPr>
              <a:t>The run-time of this algorithm is</a:t>
            </a:r>
          </a:p>
          <a:p>
            <a:pPr lvl="2">
              <a:buFontTx/>
              <a:buNone/>
            </a:pPr>
            <a:endParaRPr lang="en-US" altLang="en-US" dirty="0">
              <a:latin typeface="Arial" charset="0"/>
              <a:cs typeface="Arial" charset="0"/>
            </a:endParaRPr>
          </a:p>
        </p:txBody>
      </p:sp>
      <p:graphicFrame>
        <p:nvGraphicFramePr>
          <p:cNvPr id="2" name="Object 1"/>
          <p:cNvGraphicFramePr>
            <a:graphicFrameLocks noChangeAspect="1"/>
          </p:cNvGraphicFramePr>
          <p:nvPr/>
        </p:nvGraphicFramePr>
        <p:xfrm>
          <a:off x="3327648" y="5286446"/>
          <a:ext cx="6082453" cy="1142436"/>
        </p:xfrm>
        <a:graphic>
          <a:graphicData uri="http://schemas.openxmlformats.org/presentationml/2006/ole">
            <mc:AlternateContent xmlns:mc="http://schemas.openxmlformats.org/markup-compatibility/2006">
              <mc:Choice xmlns:v="urn:schemas-microsoft-com:vml" Requires="v">
                <p:oleObj name="Equation" r:id="rId3" imgW="2361960" imgH="444240" progId="Equation.DSMT4">
                  <p:embed/>
                </p:oleObj>
              </mc:Choice>
              <mc:Fallback>
                <p:oleObj name="Equation" r:id="rId3" imgW="2361960" imgH="444240" progId="Equation.DSMT4">
                  <p:embed/>
                  <p:pic>
                    <p:nvPicPr>
                      <p:cNvPr id="2" name="Object 1"/>
                      <p:cNvPicPr>
                        <a:picLocks noChangeAspect="1" noChangeArrowheads="1"/>
                      </p:cNvPicPr>
                      <p:nvPr/>
                    </p:nvPicPr>
                    <p:blipFill>
                      <a:blip r:embed="rId4"/>
                      <a:srcRect/>
                      <a:stretch>
                        <a:fillRect/>
                      </a:stretch>
                    </p:blipFill>
                    <p:spPr bwMode="auto">
                      <a:xfrm>
                        <a:off x="3327648" y="5286446"/>
                        <a:ext cx="6082453"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33561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What is running time of Compute-Opt(n) in the worst case?…"/>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What is running time of </a:t>
            </a:r>
            <a:r>
              <a:rPr cap="small"/>
              <a:t>Compute-Opt(</a:t>
            </a:r>
            <a:r>
              <a:rPr i="1">
                <a:latin typeface="Times"/>
                <a:ea typeface="Times"/>
                <a:cs typeface="Times"/>
                <a:sym typeface="Times"/>
              </a:rPr>
              <a:t>n</a:t>
            </a:r>
            <a:r>
              <a:rPr cap="small"/>
              <a:t>)</a:t>
            </a:r>
            <a:r>
              <a:t> in the worst case?</a:t>
            </a:r>
            <a:br/>
            <a:endParaRPr/>
          </a:p>
          <a:p>
            <a:pPr lvl="1">
              <a:lnSpc>
                <a:spcPts val="3800"/>
              </a:lnSpc>
            </a:pP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a:t>
            </a:r>
            <a:r>
              <a:rPr b="0">
                <a:solidFill>
                  <a:srgbClr val="000000"/>
                </a:solidFill>
                <a:latin typeface="Times"/>
                <a:ea typeface="Times"/>
                <a:cs typeface="Times"/>
                <a:sym typeface="Times"/>
              </a:rPr>
              <a:t>log</a:t>
            </a:r>
            <a:r>
              <a:rPr b="0" i="1">
                <a:solidFill>
                  <a:srgbClr val="000000"/>
                </a:solidFill>
                <a:latin typeface="Times"/>
                <a:ea typeface="Times"/>
                <a:cs typeface="Times"/>
                <a:sym typeface="Times"/>
              </a:rPr>
              <a:t> n</a:t>
            </a:r>
            <a:r>
              <a:rPr b="0">
                <a:solidFill>
                  <a:srgbClr val="000000"/>
                </a:solidFill>
                <a:latin typeface="Times"/>
                <a:ea typeface="Times"/>
                <a:cs typeface="Times"/>
                <a:sym typeface="Times"/>
              </a:rPr>
              <a:t>)</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a:t>
            </a:r>
            <a:r>
              <a:rPr b="0" baseline="44499">
                <a:solidFill>
                  <a:srgbClr val="000000"/>
                </a:solidFill>
                <a:latin typeface="Times"/>
                <a:ea typeface="Times"/>
                <a:cs typeface="Times"/>
                <a:sym typeface="Times"/>
              </a:rPr>
              <a:t>2</a:t>
            </a:r>
            <a:r>
              <a:rPr b="0">
                <a:solidFill>
                  <a:srgbClr val="000000"/>
                </a:solidFill>
                <a:latin typeface="Times"/>
                <a:ea typeface="Times"/>
                <a:cs typeface="Times"/>
                <a:sym typeface="Times"/>
              </a:rPr>
              <a:t>)</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latin typeface="Times"/>
                <a:ea typeface="Times"/>
                <a:cs typeface="Times"/>
                <a:sym typeface="Times"/>
              </a:rPr>
              <a:t>Θ(1.618</a:t>
            </a:r>
            <a:r>
              <a:rPr b="0" i="1" baseline="44499">
                <a:solidFill>
                  <a:srgbClr val="000000"/>
                </a:solidFill>
                <a:latin typeface="Times"/>
                <a:ea typeface="Times"/>
                <a:cs typeface="Times"/>
                <a:sym typeface="Times"/>
              </a:rPr>
              <a:t>n</a:t>
            </a:r>
            <a:r>
              <a:rPr b="0">
                <a:solidFill>
                  <a:srgbClr val="000000"/>
                </a:solidFill>
                <a:latin typeface="Times"/>
                <a:ea typeface="Times"/>
                <a:cs typeface="Times"/>
                <a:sym typeface="Times"/>
              </a:rPr>
              <a:t>) </a:t>
            </a:r>
          </a:p>
          <a:p>
            <a:pPr lvl="1">
              <a:lnSpc>
                <a:spcPts val="3800"/>
              </a:lnSpc>
            </a:pPr>
            <a:r>
              <a:rPr b="0">
                <a:solidFill>
                  <a:srgbClr val="000000"/>
                </a:solidFill>
                <a:latin typeface="Times"/>
                <a:ea typeface="Times"/>
                <a:cs typeface="Times"/>
                <a:sym typeface="Times"/>
              </a:rPr>
              <a:t>Θ(2</a:t>
            </a:r>
            <a:r>
              <a:rPr b="0" i="1" baseline="44499">
                <a:solidFill>
                  <a:srgbClr val="000000"/>
                </a:solidFill>
                <a:latin typeface="Times"/>
                <a:ea typeface="Times"/>
                <a:cs typeface="Times"/>
                <a:sym typeface="Times"/>
              </a:rPr>
              <a:t>n</a:t>
            </a:r>
            <a:r>
              <a:rPr b="0">
                <a:solidFill>
                  <a:srgbClr val="000000"/>
                </a:solidFill>
                <a:latin typeface="Times"/>
                <a:ea typeface="Times"/>
                <a:cs typeface="Times"/>
                <a:sym typeface="Times"/>
              </a:rPr>
              <a:t>)</a:t>
            </a:r>
          </a:p>
        </p:txBody>
      </p:sp>
      <p:sp>
        <p:nvSpPr>
          <p:cNvPr id="306"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307" name="Dynamic programming:  quiz 1"/>
          <p:cNvSpPr txBox="1">
            <a:spLocks noGrp="1"/>
          </p:cNvSpPr>
          <p:nvPr>
            <p:ph type="title"/>
          </p:nvPr>
        </p:nvSpPr>
        <p:spPr>
          <a:prstGeom prst="rect">
            <a:avLst/>
          </a:prstGeom>
        </p:spPr>
        <p:txBody>
          <a:bodyPr/>
          <a:lstStyle/>
          <a:p>
            <a:r>
              <a:t>Dynamic programming:  quiz 1</a:t>
            </a:r>
          </a:p>
        </p:txBody>
      </p:sp>
      <p:sp>
        <p:nvSpPr>
          <p:cNvPr id="308" name="圆角矩形"/>
          <p:cNvSpPr/>
          <p:nvPr/>
        </p:nvSpPr>
        <p:spPr>
          <a:xfrm>
            <a:off x="1054100" y="43688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309" name="圆角矩形"/>
          <p:cNvSpPr/>
          <p:nvPr/>
        </p:nvSpPr>
        <p:spPr>
          <a:xfrm>
            <a:off x="1054100" y="43688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310" name="Compute-Opt( j )…"/>
          <p:cNvSpPr txBox="1"/>
          <p:nvPr/>
        </p:nvSpPr>
        <p:spPr>
          <a:xfrm>
            <a:off x="1826351" y="5867400"/>
            <a:ext cx="9626957" cy="32004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0</a:t>
            </a:r>
            <a:r>
              <a:t>.</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max {</a:t>
            </a:r>
            <a:r>
              <a:rPr cap="small"/>
              <a:t>Compute-Opt</a:t>
            </a:r>
            <a:r>
              <a:t>(</a:t>
            </a:r>
            <a:r>
              <a:rPr baseline="-5999"/>
              <a:t> </a:t>
            </a:r>
            <a:r>
              <a:rPr i="1"/>
              <a:t>j</a:t>
            </a:r>
            <a:r>
              <a:rPr i="1" baseline="31999"/>
              <a:t> </a:t>
            </a:r>
            <a:r>
              <a:t>–</a:t>
            </a:r>
            <a:r>
              <a:rPr i="1" baseline="31999"/>
              <a:t> </a:t>
            </a:r>
            <a:r>
              <a:t>1),  </a:t>
            </a:r>
            <a:r>
              <a:rPr i="1"/>
              <a:t>w</a:t>
            </a:r>
            <a:r>
              <a:rPr i="1" baseline="-5999"/>
              <a:t>j</a:t>
            </a:r>
            <a:r>
              <a:rPr i="1" baseline="31999"/>
              <a:t> </a:t>
            </a:r>
            <a:r>
              <a:t> + </a:t>
            </a:r>
            <a:r>
              <a:rPr cap="small"/>
              <a:t>Compute-Opt</a:t>
            </a:r>
            <a:r>
              <a:rPr spc="240"/>
              <a:t>(</a:t>
            </a:r>
            <a:r>
              <a:rPr i="1"/>
              <a:t>p</a:t>
            </a:r>
            <a:r>
              <a:t>[</a:t>
            </a:r>
            <a:r>
              <a:rPr baseline="-5999"/>
              <a:t> </a:t>
            </a:r>
            <a:r>
              <a:rPr i="1"/>
              <a:t>j</a:t>
            </a:r>
            <a:r>
              <a:rPr baseline="-5999"/>
              <a:t> </a:t>
            </a:r>
            <a:r>
              <a:t>])  }.</a:t>
            </a:r>
          </a:p>
        </p:txBody>
      </p:sp>
      <p:pic>
        <p:nvPicPr>
          <p:cNvPr id="311" name="图像" descr="图像"/>
          <p:cNvPicPr>
            <a:picLocks noChangeAspect="1"/>
          </p:cNvPicPr>
          <p:nvPr/>
        </p:nvPicPr>
        <p:blipFill>
          <a:blip r:embed="rId3"/>
          <a:stretch>
            <a:fillRect/>
          </a:stretch>
        </p:blipFill>
        <p:spPr>
          <a:xfrm>
            <a:off x="5372514" y="3225800"/>
            <a:ext cx="5448301" cy="1104900"/>
          </a:xfrm>
          <a:prstGeom prst="rect">
            <a:avLst/>
          </a:prstGeom>
          <a:ln w="12700">
            <a:miter lim="400000"/>
          </a:ln>
        </p:spPr>
      </p:pic>
      <p:sp>
        <p:nvSpPr>
          <p:cNvPr id="312" name="矩形"/>
          <p:cNvSpPr/>
          <p:nvPr/>
        </p:nvSpPr>
        <p:spPr>
          <a:xfrm>
            <a:off x="5220529" y="2647950"/>
            <a:ext cx="6006271" cy="2009439"/>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3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2" animBg="1" advAuto="0"/>
      <p:bldP spid="312"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17" name="Weighted interval scheduling:  brute force"/>
          <p:cNvSpPr txBox="1">
            <a:spLocks noGrp="1"/>
          </p:cNvSpPr>
          <p:nvPr>
            <p:ph type="title"/>
          </p:nvPr>
        </p:nvSpPr>
        <p:spPr>
          <a:prstGeom prst="rect">
            <a:avLst/>
          </a:prstGeom>
        </p:spPr>
        <p:txBody>
          <a:bodyPr/>
          <a:lstStyle/>
          <a:p>
            <a:r>
              <a:t>Weighted interval scheduling:  brute force</a:t>
            </a:r>
          </a:p>
        </p:txBody>
      </p:sp>
      <p:sp>
        <p:nvSpPr>
          <p:cNvPr id="318" name="Observation.  Recursive algorithm is spectacularly slow because of overlapping subproblems  ⇒  exponential-time algorithm.…"/>
          <p:cNvSpPr txBox="1">
            <a:spLocks noGrp="1"/>
          </p:cNvSpPr>
          <p:nvPr>
            <p:ph type="body" idx="1"/>
          </p:nvPr>
        </p:nvSpPr>
        <p:spPr>
          <a:prstGeom prst="rect">
            <a:avLst/>
          </a:prstGeom>
        </p:spPr>
        <p:txBody>
          <a:bodyPr/>
          <a:lstStyle/>
          <a:p>
            <a:r>
              <a:t>Observation.  </a:t>
            </a:r>
            <a:r>
              <a:rPr>
                <a:solidFill>
                  <a:srgbClr val="000000"/>
                </a:solidFill>
              </a:rPr>
              <a:t>Recursive algorithm is spectacularly slow because of overlapping subproblems  </a:t>
            </a:r>
            <a:r>
              <a:rPr>
                <a:solidFill>
                  <a:srgbClr val="000000"/>
                </a:solidFill>
                <a:latin typeface="Times"/>
                <a:ea typeface="Times"/>
                <a:cs typeface="Times"/>
                <a:sym typeface="Times"/>
              </a:rPr>
              <a:t>⇒</a:t>
            </a:r>
            <a:r>
              <a:rPr>
                <a:solidFill>
                  <a:srgbClr val="000000"/>
                </a:solidFill>
              </a:rPr>
              <a:t>  exponential-time algorithm. </a:t>
            </a:r>
          </a:p>
          <a:p>
            <a:br>
              <a:rPr>
                <a:solidFill>
                  <a:srgbClr val="000000"/>
                </a:solidFill>
              </a:rPr>
            </a:br>
            <a:r>
              <a:t>Ex.  </a:t>
            </a:r>
            <a:r>
              <a:rPr>
                <a:solidFill>
                  <a:srgbClr val="000000"/>
                </a:solidFill>
              </a:rPr>
              <a:t>Number of recursive calls for family of “layered” instances grows like Fibonacci sequence.</a:t>
            </a:r>
          </a:p>
        </p:txBody>
      </p:sp>
      <p:sp>
        <p:nvSpPr>
          <p:cNvPr id="319" name="幻灯片编号"/>
          <p:cNvSpPr txBox="1">
            <a:spLocks noGrp="1"/>
          </p:cNvSpPr>
          <p:nvPr>
            <p:ph type="sldNum" sz="quarter" idx="2"/>
          </p:nvPr>
        </p:nvSpPr>
        <p:spPr>
          <a:xfrm>
            <a:off x="12373210" y="9347200"/>
            <a:ext cx="247180"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grpSp>
        <p:nvGrpSpPr>
          <p:cNvPr id="340" name="成组"/>
          <p:cNvGrpSpPr/>
          <p:nvPr/>
        </p:nvGrpSpPr>
        <p:grpSpPr>
          <a:xfrm>
            <a:off x="1701800" y="4889500"/>
            <a:ext cx="5770881" cy="2667000"/>
            <a:chOff x="0" y="0"/>
            <a:chExt cx="5770880" cy="2667000"/>
          </a:xfrm>
        </p:grpSpPr>
        <p:sp>
          <p:nvSpPr>
            <p:cNvPr id="320" name="线条"/>
            <p:cNvSpPr/>
            <p:nvPr/>
          </p:nvSpPr>
          <p:spPr>
            <a:xfrm>
              <a:off x="0" y="2235200"/>
              <a:ext cx="5770881"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321" name="3"/>
            <p:cNvSpPr/>
            <p:nvPr/>
          </p:nvSpPr>
          <p:spPr>
            <a:xfrm>
              <a:off x="1968500" y="1054100"/>
              <a:ext cx="1485900" cy="2912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3</a:t>
              </a:r>
            </a:p>
          </p:txBody>
        </p:sp>
        <p:sp>
          <p:nvSpPr>
            <p:cNvPr id="322" name="4"/>
            <p:cNvSpPr/>
            <p:nvPr/>
          </p:nvSpPr>
          <p:spPr>
            <a:xfrm>
              <a:off x="2959100" y="1485900"/>
              <a:ext cx="1476587" cy="295769"/>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4</a:t>
              </a:r>
            </a:p>
          </p:txBody>
        </p:sp>
        <p:grpSp>
          <p:nvGrpSpPr>
            <p:cNvPr id="335" name="成组"/>
            <p:cNvGrpSpPr/>
            <p:nvPr/>
          </p:nvGrpSpPr>
          <p:grpSpPr>
            <a:xfrm>
              <a:off x="0" y="0"/>
              <a:ext cx="5409636" cy="2232943"/>
              <a:chOff x="0" y="0"/>
              <a:chExt cx="5409635" cy="2232942"/>
            </a:xfrm>
          </p:grpSpPr>
          <p:sp>
            <p:nvSpPr>
              <p:cNvPr id="323" name="线条"/>
              <p:cNvSpPr/>
              <p:nvPr/>
            </p:nvSpPr>
            <p:spPr>
              <a:xfrm flipV="1">
                <a:off x="491286"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4" name="线条"/>
              <p:cNvSpPr/>
              <p:nvPr/>
            </p:nvSpPr>
            <p:spPr>
              <a:xfrm flipV="1">
                <a:off x="0" y="0"/>
                <a:ext cx="2258"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5" name="线条"/>
              <p:cNvSpPr/>
              <p:nvPr/>
            </p:nvSpPr>
            <p:spPr>
              <a:xfrm flipV="1">
                <a:off x="1475471"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6" name="线条"/>
              <p:cNvSpPr/>
              <p:nvPr/>
            </p:nvSpPr>
            <p:spPr>
              <a:xfrm flipV="1">
                <a:off x="982573"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7" name="线条"/>
              <p:cNvSpPr/>
              <p:nvPr/>
            </p:nvSpPr>
            <p:spPr>
              <a:xfrm flipV="1">
                <a:off x="1966758"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8" name="线条"/>
              <p:cNvSpPr/>
              <p:nvPr/>
            </p:nvSpPr>
            <p:spPr>
              <a:xfrm flipV="1">
                <a:off x="3440619"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9" name="线条"/>
              <p:cNvSpPr/>
              <p:nvPr/>
            </p:nvSpPr>
            <p:spPr>
              <a:xfrm flipV="1">
                <a:off x="2949332"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0" name="线条"/>
              <p:cNvSpPr/>
              <p:nvPr/>
            </p:nvSpPr>
            <p:spPr>
              <a:xfrm flipV="1">
                <a:off x="4423192"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1" name="线条"/>
              <p:cNvSpPr/>
              <p:nvPr/>
            </p:nvSpPr>
            <p:spPr>
              <a:xfrm flipV="1">
                <a:off x="3931905"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2" name="线条"/>
              <p:cNvSpPr/>
              <p:nvPr/>
            </p:nvSpPr>
            <p:spPr>
              <a:xfrm flipV="1">
                <a:off x="5407377"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3" name="线条"/>
              <p:cNvSpPr/>
              <p:nvPr/>
            </p:nvSpPr>
            <p:spPr>
              <a:xfrm flipV="1">
                <a:off x="4916090"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4" name="线条"/>
              <p:cNvSpPr/>
              <p:nvPr/>
            </p:nvSpPr>
            <p:spPr>
              <a:xfrm flipV="1">
                <a:off x="2458045"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336" name="5"/>
            <p:cNvSpPr/>
            <p:nvPr/>
          </p:nvSpPr>
          <p:spPr>
            <a:xfrm>
              <a:off x="3937000" y="1930400"/>
              <a:ext cx="1474329" cy="295769"/>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5</a:t>
              </a:r>
            </a:p>
          </p:txBody>
        </p:sp>
        <p:sp>
          <p:nvSpPr>
            <p:cNvPr id="337" name="1"/>
            <p:cNvSpPr/>
            <p:nvPr/>
          </p:nvSpPr>
          <p:spPr>
            <a:xfrm>
              <a:off x="12700" y="215900"/>
              <a:ext cx="1474329" cy="298027"/>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1</a:t>
              </a:r>
            </a:p>
          </p:txBody>
        </p:sp>
        <p:sp>
          <p:nvSpPr>
            <p:cNvPr id="338" name="2"/>
            <p:cNvSpPr/>
            <p:nvPr/>
          </p:nvSpPr>
          <p:spPr>
            <a:xfrm>
              <a:off x="990600" y="647700"/>
              <a:ext cx="1472072" cy="295769"/>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2</a:t>
              </a:r>
            </a:p>
          </p:txBody>
        </p:sp>
        <p:sp>
          <p:nvSpPr>
            <p:cNvPr id="339" name="p(1) = 0, p(j) = j-2"/>
            <p:cNvSpPr txBox="1"/>
            <p:nvPr/>
          </p:nvSpPr>
          <p:spPr>
            <a:xfrm>
              <a:off x="1752600" y="2438400"/>
              <a:ext cx="1958777" cy="228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p(1) = 0, p(j) = j-2</a:t>
              </a:r>
            </a:p>
          </p:txBody>
        </p:sp>
      </p:grpSp>
      <p:grpSp>
        <p:nvGrpSpPr>
          <p:cNvPr id="371" name="成组"/>
          <p:cNvGrpSpPr/>
          <p:nvPr/>
        </p:nvGrpSpPr>
        <p:grpSpPr>
          <a:xfrm>
            <a:off x="8229600" y="4406900"/>
            <a:ext cx="4179787" cy="4483100"/>
            <a:chOff x="0" y="0"/>
            <a:chExt cx="4179786" cy="4483100"/>
          </a:xfrm>
        </p:grpSpPr>
        <p:sp>
          <p:nvSpPr>
            <p:cNvPr id="341" name="4"/>
            <p:cNvSpPr/>
            <p:nvPr/>
          </p:nvSpPr>
          <p:spPr>
            <a:xfrm>
              <a:off x="1219200" y="6604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4</a:t>
              </a:r>
            </a:p>
          </p:txBody>
        </p:sp>
        <p:sp>
          <p:nvSpPr>
            <p:cNvPr id="342" name="线条"/>
            <p:cNvSpPr/>
            <p:nvPr/>
          </p:nvSpPr>
          <p:spPr>
            <a:xfrm flipH="1">
              <a:off x="1485900" y="215900"/>
              <a:ext cx="1008194" cy="497786"/>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3" name="3"/>
            <p:cNvSpPr/>
            <p:nvPr/>
          </p:nvSpPr>
          <p:spPr>
            <a:xfrm>
              <a:off x="3467100" y="6604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3</a:t>
              </a:r>
            </a:p>
          </p:txBody>
        </p:sp>
        <p:sp>
          <p:nvSpPr>
            <p:cNvPr id="344" name="线条"/>
            <p:cNvSpPr/>
            <p:nvPr/>
          </p:nvSpPr>
          <p:spPr>
            <a:xfrm>
              <a:off x="2705100" y="215900"/>
              <a:ext cx="804003" cy="497785"/>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5" name="3"/>
            <p:cNvSpPr/>
            <p:nvPr/>
          </p:nvSpPr>
          <p:spPr>
            <a:xfrm>
              <a:off x="6096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3</a:t>
              </a:r>
            </a:p>
          </p:txBody>
        </p:sp>
        <p:sp>
          <p:nvSpPr>
            <p:cNvPr id="346" name="线条"/>
            <p:cNvSpPr/>
            <p:nvPr/>
          </p:nvSpPr>
          <p:spPr>
            <a:xfrm flipH="1">
              <a:off x="762000" y="927100"/>
              <a:ext cx="50409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7" name="2"/>
            <p:cNvSpPr/>
            <p:nvPr/>
          </p:nvSpPr>
          <p:spPr>
            <a:xfrm>
              <a:off x="18415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48" name="线条"/>
            <p:cNvSpPr/>
            <p:nvPr/>
          </p:nvSpPr>
          <p:spPr>
            <a:xfrm>
              <a:off x="1485900" y="927100"/>
              <a:ext cx="504098"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9" name="2"/>
            <p:cNvSpPr/>
            <p:nvPr/>
          </p:nvSpPr>
          <p:spPr>
            <a:xfrm>
              <a:off x="30607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50" name="线条"/>
            <p:cNvSpPr/>
            <p:nvPr/>
          </p:nvSpPr>
          <p:spPr>
            <a:xfrm flipH="1">
              <a:off x="3213100" y="927100"/>
              <a:ext cx="29990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1" name="1"/>
            <p:cNvSpPr/>
            <p:nvPr/>
          </p:nvSpPr>
          <p:spPr>
            <a:xfrm>
              <a:off x="38735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2" name="线条"/>
            <p:cNvSpPr/>
            <p:nvPr/>
          </p:nvSpPr>
          <p:spPr>
            <a:xfrm>
              <a:off x="3733800" y="927100"/>
              <a:ext cx="29990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3" name="2"/>
            <p:cNvSpPr/>
            <p:nvPr/>
          </p:nvSpPr>
          <p:spPr>
            <a:xfrm>
              <a:off x="3048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54" name="线条"/>
            <p:cNvSpPr/>
            <p:nvPr/>
          </p:nvSpPr>
          <p:spPr>
            <a:xfrm flipH="1">
              <a:off x="4572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5" name="1"/>
            <p:cNvSpPr/>
            <p:nvPr/>
          </p:nvSpPr>
          <p:spPr>
            <a:xfrm>
              <a:off x="9144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6" name="线条"/>
            <p:cNvSpPr/>
            <p:nvPr/>
          </p:nvSpPr>
          <p:spPr>
            <a:xfrm>
              <a:off x="8763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7" name="1"/>
            <p:cNvSpPr/>
            <p:nvPr/>
          </p:nvSpPr>
          <p:spPr>
            <a:xfrm>
              <a:off x="0" y="28067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8" name="线条"/>
            <p:cNvSpPr/>
            <p:nvPr/>
          </p:nvSpPr>
          <p:spPr>
            <a:xfrm flipH="1">
              <a:off x="152400" y="23622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9" name="0"/>
            <p:cNvSpPr/>
            <p:nvPr/>
          </p:nvSpPr>
          <p:spPr>
            <a:xfrm>
              <a:off x="609600" y="28067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0" name="线条"/>
            <p:cNvSpPr/>
            <p:nvPr/>
          </p:nvSpPr>
          <p:spPr>
            <a:xfrm>
              <a:off x="571500" y="23622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1" name="1"/>
            <p:cNvSpPr/>
            <p:nvPr/>
          </p:nvSpPr>
          <p:spPr>
            <a:xfrm>
              <a:off x="15240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62" name="线条"/>
            <p:cNvSpPr/>
            <p:nvPr/>
          </p:nvSpPr>
          <p:spPr>
            <a:xfrm flipH="1">
              <a:off x="16891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3" name="0"/>
            <p:cNvSpPr/>
            <p:nvPr/>
          </p:nvSpPr>
          <p:spPr>
            <a:xfrm>
              <a:off x="21463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4" name="线条"/>
            <p:cNvSpPr/>
            <p:nvPr/>
          </p:nvSpPr>
          <p:spPr>
            <a:xfrm>
              <a:off x="20955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5" name="1"/>
            <p:cNvSpPr/>
            <p:nvPr/>
          </p:nvSpPr>
          <p:spPr>
            <a:xfrm>
              <a:off x="27559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66" name="线条"/>
            <p:cNvSpPr/>
            <p:nvPr/>
          </p:nvSpPr>
          <p:spPr>
            <a:xfrm flipH="1">
              <a:off x="29083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7" name="0"/>
            <p:cNvSpPr/>
            <p:nvPr/>
          </p:nvSpPr>
          <p:spPr>
            <a:xfrm>
              <a:off x="33655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8" name="线条"/>
            <p:cNvSpPr/>
            <p:nvPr/>
          </p:nvSpPr>
          <p:spPr>
            <a:xfrm>
              <a:off x="33274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9" name="recursion tree"/>
            <p:cNvSpPr/>
            <p:nvPr/>
          </p:nvSpPr>
          <p:spPr>
            <a:xfrm>
              <a:off x="2226964" y="32131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recursion tree</a:t>
              </a:r>
            </a:p>
          </p:txBody>
        </p:sp>
        <p:sp>
          <p:nvSpPr>
            <p:cNvPr id="370" name="5"/>
            <p:cNvSpPr/>
            <p:nvPr/>
          </p:nvSpPr>
          <p:spPr>
            <a:xfrm>
              <a:off x="2451100" y="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5</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8">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4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1" build="p" animBg="1" advAuto="0"/>
      <p:bldP spid="340" grpId="2" animBg="1" advAuto="0"/>
      <p:bldP spid="371" grpId="3"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74" name="Weighted interval scheduling:  memoization"/>
          <p:cNvSpPr txBox="1">
            <a:spLocks noGrp="1"/>
          </p:cNvSpPr>
          <p:nvPr>
            <p:ph type="title"/>
          </p:nvPr>
        </p:nvSpPr>
        <p:spPr>
          <a:prstGeom prst="rect">
            <a:avLst/>
          </a:prstGeom>
        </p:spPr>
        <p:txBody>
          <a:bodyPr/>
          <a:lstStyle/>
          <a:p>
            <a:r>
              <a:t>Weighted interval scheduling:  memoization</a:t>
            </a:r>
          </a:p>
        </p:txBody>
      </p:sp>
      <p:sp>
        <p:nvSpPr>
          <p:cNvPr id="375" name="Top-down dynamic programming (memoization).…"/>
          <p:cNvSpPr txBox="1">
            <a:spLocks noGrp="1"/>
          </p:cNvSpPr>
          <p:nvPr>
            <p:ph type="body" idx="1"/>
          </p:nvPr>
        </p:nvSpPr>
        <p:spPr>
          <a:prstGeom prst="rect">
            <a:avLst/>
          </a:prstGeom>
        </p:spPr>
        <p:txBody>
          <a:bodyPr/>
          <a:lstStyle/>
          <a:p>
            <a:r>
              <a:t>Top-down dynamic programming (memoization).</a:t>
            </a:r>
          </a:p>
          <a:p>
            <a:pPr lvl="1"/>
            <a:r>
              <a:t>Cache result of subproblem </a:t>
            </a:r>
            <a:r>
              <a:rPr i="1">
                <a:latin typeface="Times"/>
                <a:ea typeface="Times"/>
                <a:cs typeface="Times"/>
                <a:sym typeface="Times"/>
              </a:rPr>
              <a:t>j</a:t>
            </a:r>
            <a:r>
              <a:t> in </a:t>
            </a:r>
            <a:r>
              <a:rPr i="1" spc="239">
                <a:latin typeface="Times"/>
                <a:ea typeface="Times"/>
                <a:cs typeface="Times"/>
                <a:sym typeface="Times"/>
              </a:rPr>
              <a:t>M</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a:t>
            </a:r>
          </a:p>
          <a:p>
            <a:pPr lvl="1"/>
            <a:r>
              <a:t>Use </a:t>
            </a:r>
            <a:r>
              <a:rPr i="1" spc="239">
                <a:latin typeface="Times"/>
                <a:ea typeface="Times"/>
                <a:cs typeface="Times"/>
                <a:sym typeface="Times"/>
              </a:rPr>
              <a:t>M</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 to avoid solving subproblem </a:t>
            </a:r>
            <a:r>
              <a:rPr i="1">
                <a:latin typeface="Times"/>
                <a:ea typeface="Times"/>
                <a:cs typeface="Times"/>
                <a:sym typeface="Times"/>
              </a:rPr>
              <a:t>j</a:t>
            </a:r>
            <a:r>
              <a:t> more than once.</a:t>
            </a:r>
          </a:p>
        </p:txBody>
      </p:sp>
      <p:sp>
        <p:nvSpPr>
          <p:cNvPr id="376"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377" name="M-Compute-Opt( j )…"/>
          <p:cNvSpPr txBox="1"/>
          <p:nvPr/>
        </p:nvSpPr>
        <p:spPr>
          <a:xfrm>
            <a:off x="1181027" y="6637576"/>
            <a:ext cx="10498717" cy="269458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M-Compute-Opt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spc="239"/>
              <a:t>M</a:t>
            </a:r>
            <a:r>
              <a:rPr spc="240"/>
              <a:t>[</a:t>
            </a:r>
            <a:r>
              <a:rPr i="1" spc="240"/>
              <a:t>j</a:t>
            </a:r>
            <a:r>
              <a:t>]  is uninitialized)</a:t>
            </a:r>
          </a:p>
          <a:p>
            <a:pPr lvl="1" algn="l">
              <a:lnSpc>
                <a:spcPct val="100000"/>
              </a:lnSpc>
              <a:spcBef>
                <a:spcPts val="1200"/>
              </a:spcBef>
              <a:buClrTx/>
              <a:buFontTx/>
              <a:defRPr sz="2400">
                <a:solidFill>
                  <a:srgbClr val="000000"/>
                </a:solidFill>
                <a:latin typeface="Times"/>
                <a:ea typeface="Times"/>
                <a:cs typeface="Times"/>
                <a:sym typeface="Times"/>
              </a:defRPr>
            </a:pPr>
            <a:r>
              <a:t> </a:t>
            </a:r>
            <a:r>
              <a:rPr i="1" spc="239"/>
              <a:t>M</a:t>
            </a:r>
            <a:r>
              <a:rPr spc="240"/>
              <a:t>[</a:t>
            </a:r>
            <a:r>
              <a:rPr i="1" spc="240"/>
              <a:t>j</a:t>
            </a:r>
            <a:r>
              <a:t>] ← max { M-</a:t>
            </a:r>
            <a:r>
              <a:rPr cap="small"/>
              <a:t>Compute-Opt</a:t>
            </a:r>
            <a:r>
              <a:rPr i="1" baseline="31999"/>
              <a:t> </a:t>
            </a:r>
            <a:r>
              <a:rPr spc="240"/>
              <a:t>(</a:t>
            </a:r>
            <a:r>
              <a:rPr i="1"/>
              <a:t>j</a:t>
            </a:r>
            <a:r>
              <a:rPr i="1" baseline="31999"/>
              <a:t> </a:t>
            </a:r>
            <a:r>
              <a:t>–</a:t>
            </a:r>
            <a:r>
              <a:rPr i="1" baseline="31999"/>
              <a:t> </a:t>
            </a:r>
            <a:r>
              <a:t>1),  </a:t>
            </a:r>
            <a:r>
              <a:rPr i="1"/>
              <a:t>w</a:t>
            </a:r>
            <a:r>
              <a:rPr i="1" baseline="-5999"/>
              <a:t>j</a:t>
            </a:r>
            <a:r>
              <a:rPr i="1" baseline="31999"/>
              <a:t> </a:t>
            </a:r>
            <a:r>
              <a:t> + </a:t>
            </a:r>
            <a:r>
              <a:rPr cap="small"/>
              <a:t>M-Compute-Opt</a:t>
            </a:r>
            <a:r>
              <a:rPr spc="240"/>
              <a:t>(</a:t>
            </a:r>
            <a:r>
              <a:rPr i="1"/>
              <a:t>p</a:t>
            </a:r>
            <a:r>
              <a:rPr spc="240"/>
              <a:t>[</a:t>
            </a:r>
            <a:r>
              <a:rPr i="1" spc="240"/>
              <a:t>j</a:t>
            </a:r>
            <a:r>
              <a:t>])  }.</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i="1" spc="239"/>
              <a:t>M</a:t>
            </a:r>
            <a:r>
              <a:rPr spc="240"/>
              <a:t>[</a:t>
            </a:r>
            <a:r>
              <a:rPr i="1" spc="240"/>
              <a:t>j</a:t>
            </a:r>
            <a:r>
              <a:t>].</a:t>
            </a:r>
          </a:p>
        </p:txBody>
      </p:sp>
      <p:grpSp>
        <p:nvGrpSpPr>
          <p:cNvPr id="382" name="成组"/>
          <p:cNvGrpSpPr/>
          <p:nvPr/>
        </p:nvGrpSpPr>
        <p:grpSpPr>
          <a:xfrm>
            <a:off x="1196102" y="3059113"/>
            <a:ext cx="8926973" cy="3306812"/>
            <a:chOff x="0" y="0"/>
            <a:chExt cx="8926972" cy="3306810"/>
          </a:xfrm>
        </p:grpSpPr>
        <p:sp>
          <p:nvSpPr>
            <p:cNvPr id="378" name="Top-Down(n, s1, …, sn, f1, …, fn, w1, …, wn)…"/>
            <p:cNvSpPr txBox="1"/>
            <p:nvPr/>
          </p:nvSpPr>
          <p:spPr>
            <a:xfrm>
              <a:off x="0" y="0"/>
              <a:ext cx="8926973" cy="330681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2100" tIns="292100" rIns="292100" bIns="292100" numCol="1" anchor="t">
              <a:no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Top-Down</a:t>
              </a:r>
              <a:r>
                <a:rPr i="0"/>
                <a:t>(</a:t>
              </a:r>
              <a:r>
                <a:t>n</a:t>
              </a:r>
              <a:r>
                <a:rPr i="0"/>
                <a:t>,</a:t>
              </a:r>
              <a:r>
                <a:t> s</a:t>
              </a:r>
              <a:r>
                <a:rPr i="0" baseline="-5999"/>
                <a:t>1</a:t>
              </a:r>
              <a:r>
                <a:rPr i="0"/>
                <a:t>, …, </a:t>
              </a:r>
              <a:r>
                <a:t>s</a:t>
              </a:r>
              <a:r>
                <a:rPr baseline="-5999"/>
                <a:t>n</a:t>
              </a:r>
              <a:r>
                <a:rPr i="0"/>
                <a:t>,</a:t>
              </a:r>
              <a:r>
                <a:t> f</a:t>
              </a:r>
              <a:r>
                <a:rPr i="0" baseline="-5999"/>
                <a:t>1</a:t>
              </a:r>
              <a:r>
                <a:rPr i="0"/>
                <a:t>, …, </a:t>
              </a:r>
              <a:r>
                <a:t>f</a:t>
              </a:r>
              <a:r>
                <a:rPr baseline="-5999"/>
                <a:t>n</a:t>
              </a:r>
              <a:r>
                <a:rPr i="0"/>
                <a:t>,</a:t>
              </a:r>
              <a:r>
                <a:t> 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 via binary search.</a:t>
              </a:r>
            </a:p>
            <a:p>
              <a:pPr algn="l">
                <a:lnSpc>
                  <a:spcPct val="100000"/>
                </a:lnSpc>
                <a:spcBef>
                  <a:spcPts val="1200"/>
                </a:spcBef>
                <a:buClrTx/>
                <a:buFontTx/>
                <a:defRPr sz="2400">
                  <a:solidFill>
                    <a:srgbClr val="000000"/>
                  </a:solidFill>
                  <a:latin typeface="Times"/>
                  <a:ea typeface="Times"/>
                  <a:cs typeface="Times"/>
                  <a:sym typeface="Times"/>
                </a:defRPr>
              </a:pPr>
              <a:r>
                <a:rPr i="1" spc="239"/>
                <a:t>M</a:t>
              </a:r>
              <a:r>
                <a:rPr spc="240"/>
                <a:t>[0</a:t>
              </a:r>
              <a:r>
                <a:t>] ← 0.</a:t>
              </a:r>
              <a:endParaRPr sz="100"/>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M-Compute-Opt</a:t>
              </a:r>
              <a:r>
                <a:t>(</a:t>
              </a:r>
              <a:r>
                <a:rPr i="1"/>
                <a:t>n</a:t>
              </a:r>
              <a:r>
                <a:t>).</a:t>
              </a:r>
            </a:p>
          </p:txBody>
        </p:sp>
        <p:grpSp>
          <p:nvGrpSpPr>
            <p:cNvPr id="381" name="成组"/>
            <p:cNvGrpSpPr/>
            <p:nvPr/>
          </p:nvGrpSpPr>
          <p:grpSpPr>
            <a:xfrm>
              <a:off x="1842557" y="2037988"/>
              <a:ext cx="2344507" cy="297231"/>
              <a:chOff x="0" y="247426"/>
              <a:chExt cx="2344505" cy="297229"/>
            </a:xfrm>
          </p:grpSpPr>
          <p:sp>
            <p:nvSpPr>
              <p:cNvPr id="379" name="global array"/>
              <p:cNvSpPr txBox="1"/>
              <p:nvPr/>
            </p:nvSpPr>
            <p:spPr>
              <a:xfrm>
                <a:off x="800054" y="247426"/>
                <a:ext cx="1544452" cy="2972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lnSpc>
                    <a:spcPct val="140000"/>
                  </a:lnSpc>
                </a:lvl1pPr>
              </a:lstStyle>
              <a:p>
                <a:r>
                  <a:t>global array</a:t>
                </a:r>
              </a:p>
            </p:txBody>
          </p:sp>
          <p:sp>
            <p:nvSpPr>
              <p:cNvPr id="380" name="线条"/>
              <p:cNvSpPr/>
              <p:nvPr/>
            </p:nvSpPr>
            <p:spPr>
              <a:xfrm>
                <a:off x="0" y="386182"/>
                <a:ext cx="775002"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3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iterate>
                                    <p:tmAbs val="0"/>
                                  </p:iterate>
                                  <p:childTnLst>
                                    <p:set>
                                      <p:cBhvr>
                                        <p:cTn id="24" fill="hold"/>
                                        <p:tgtEl>
                                          <p:spTgt spid="3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1" build="p" bldLvl="5" animBg="1" advAuto="0"/>
      <p:bldP spid="377" grpId="3" animBg="1" advAuto="0"/>
      <p:bldP spid="382" grpId="2"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85" name="Weighted interval scheduling:  running time"/>
          <p:cNvSpPr txBox="1">
            <a:spLocks noGrp="1"/>
          </p:cNvSpPr>
          <p:nvPr>
            <p:ph type="title"/>
          </p:nvPr>
        </p:nvSpPr>
        <p:spPr>
          <a:prstGeom prst="rect">
            <a:avLst/>
          </a:prstGeom>
        </p:spPr>
        <p:txBody>
          <a:bodyPr/>
          <a:lstStyle/>
          <a:p>
            <a:r>
              <a:t>Weighted interval scheduling:  running time</a:t>
            </a:r>
          </a:p>
        </p:txBody>
      </p:sp>
      <p:sp>
        <p:nvSpPr>
          <p:cNvPr id="386" name="Claim.  Memoized version of algorithm takes O(n log n) time.…"/>
          <p:cNvSpPr txBox="1">
            <a:spLocks noGrp="1"/>
          </p:cNvSpPr>
          <p:nvPr>
            <p:ph type="body" idx="1"/>
          </p:nvPr>
        </p:nvSpPr>
        <p:spPr>
          <a:prstGeom prst="rect">
            <a:avLst/>
          </a:prstGeom>
        </p:spPr>
        <p:txBody>
          <a:bodyPr/>
          <a:lstStyle/>
          <a:p>
            <a:r>
              <a:rPr dirty="0"/>
              <a:t>Claim.  </a:t>
            </a:r>
            <a:r>
              <a:rPr dirty="0" err="1">
                <a:solidFill>
                  <a:srgbClr val="000000"/>
                </a:solidFill>
              </a:rPr>
              <a:t>Memoized</a:t>
            </a:r>
            <a:r>
              <a:rPr dirty="0">
                <a:solidFill>
                  <a:srgbClr val="000000"/>
                </a:solidFill>
              </a:rPr>
              <a:t> version of algorithm takes </a:t>
            </a:r>
            <a:r>
              <a:rPr i="1" dirty="0">
                <a:solidFill>
                  <a:srgbClr val="000000"/>
                </a:solidFill>
                <a:latin typeface="Times"/>
                <a:ea typeface="Times"/>
                <a:cs typeface="Times"/>
                <a:sym typeface="Times"/>
              </a:rPr>
              <a:t>O</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 log </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a:t>
            </a:r>
            <a:r>
              <a:rPr dirty="0">
                <a:solidFill>
                  <a:srgbClr val="000000"/>
                </a:solidFill>
              </a:rPr>
              <a:t> time.</a:t>
            </a:r>
          </a:p>
          <a:p>
            <a:r>
              <a:rPr dirty="0"/>
              <a:t>Pf.</a:t>
            </a:r>
          </a:p>
          <a:p>
            <a:pPr lvl="1"/>
            <a:r>
              <a:rPr dirty="0"/>
              <a:t>Sort by finish time:  </a:t>
            </a:r>
            <a:r>
              <a:rPr i="1" dirty="0">
                <a:latin typeface="Times"/>
                <a:ea typeface="Times"/>
                <a:cs typeface="Times"/>
                <a:sym typeface="Times"/>
              </a:rPr>
              <a:t>O</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 log </a:t>
            </a:r>
            <a:r>
              <a:rPr i="1" dirty="0">
                <a:latin typeface="Times"/>
                <a:ea typeface="Times"/>
                <a:cs typeface="Times"/>
                <a:sym typeface="Times"/>
              </a:rPr>
              <a:t>n</a:t>
            </a:r>
            <a:r>
              <a:rPr dirty="0">
                <a:latin typeface="Times"/>
                <a:ea typeface="Times"/>
                <a:cs typeface="Times"/>
                <a:sym typeface="Times"/>
              </a:rPr>
              <a:t>)</a:t>
            </a:r>
            <a:r>
              <a:rPr dirty="0"/>
              <a:t> via </a:t>
            </a:r>
            <a:r>
              <a:rPr dirty="0" err="1"/>
              <a:t>mergesort</a:t>
            </a:r>
            <a:r>
              <a:rPr dirty="0"/>
              <a:t>.</a:t>
            </a:r>
          </a:p>
          <a:p>
            <a:pPr lvl="1"/>
            <a:r>
              <a:rPr dirty="0"/>
              <a:t>Compute </a:t>
            </a:r>
            <a:r>
              <a:rPr i="1" dirty="0">
                <a:latin typeface="Times"/>
                <a:ea typeface="Times"/>
                <a:cs typeface="Times"/>
                <a:sym typeface="Times"/>
              </a:rPr>
              <a:t>p</a:t>
            </a:r>
            <a:r>
              <a:rPr spc="240" dirty="0">
                <a:latin typeface="Times"/>
                <a:ea typeface="Times"/>
                <a:cs typeface="Times"/>
                <a:sym typeface="Times"/>
              </a:rPr>
              <a:t>[</a:t>
            </a:r>
            <a:r>
              <a:rPr i="1" spc="239" dirty="0">
                <a:latin typeface="Times"/>
                <a:ea typeface="Times"/>
                <a:cs typeface="Times"/>
                <a:sym typeface="Times"/>
              </a:rPr>
              <a:t>j</a:t>
            </a:r>
            <a:r>
              <a:rPr dirty="0">
                <a:latin typeface="Times"/>
                <a:ea typeface="Times"/>
                <a:cs typeface="Times"/>
                <a:sym typeface="Times"/>
              </a:rPr>
              <a:t>] </a:t>
            </a:r>
            <a:r>
              <a:rPr dirty="0"/>
              <a:t>for each </a:t>
            </a:r>
            <a:r>
              <a:rPr i="1" dirty="0">
                <a:latin typeface="Times"/>
                <a:ea typeface="Times"/>
                <a:cs typeface="Times"/>
                <a:sym typeface="Times"/>
              </a:rPr>
              <a:t>j</a:t>
            </a:r>
            <a:r>
              <a:rPr spc="240" dirty="0">
                <a:latin typeface="Times"/>
                <a:ea typeface="Times"/>
                <a:cs typeface="Times"/>
                <a:sym typeface="Times"/>
              </a:rPr>
              <a:t> </a:t>
            </a:r>
            <a:r>
              <a:rPr dirty="0"/>
              <a:t>:  </a:t>
            </a:r>
            <a:r>
              <a:rPr i="1" dirty="0">
                <a:latin typeface="Times"/>
                <a:ea typeface="Times"/>
                <a:cs typeface="Times"/>
                <a:sym typeface="Times"/>
              </a:rPr>
              <a:t>O</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 log </a:t>
            </a:r>
            <a:r>
              <a:rPr i="1" dirty="0">
                <a:latin typeface="Times"/>
                <a:ea typeface="Times"/>
                <a:cs typeface="Times"/>
                <a:sym typeface="Times"/>
              </a:rPr>
              <a:t>n</a:t>
            </a:r>
            <a:r>
              <a:rPr dirty="0">
                <a:latin typeface="Times"/>
                <a:ea typeface="Times"/>
                <a:cs typeface="Times"/>
                <a:sym typeface="Times"/>
              </a:rPr>
              <a:t>)</a:t>
            </a:r>
            <a:r>
              <a:rPr dirty="0"/>
              <a:t> via binary search.</a:t>
            </a:r>
            <a:br>
              <a:rPr dirty="0"/>
            </a:br>
            <a:endParaRPr dirty="0"/>
          </a:p>
          <a:p>
            <a:pPr lvl="1"/>
            <a:r>
              <a:rPr cap="small" dirty="0">
                <a:latin typeface="Times"/>
                <a:ea typeface="Times"/>
                <a:cs typeface="Times"/>
                <a:sym typeface="Times"/>
              </a:rPr>
              <a:t>M-Compute-</a:t>
            </a:r>
            <a:r>
              <a:rPr cap="small" dirty="0" err="1">
                <a:latin typeface="Times"/>
                <a:ea typeface="Times"/>
                <a:cs typeface="Times"/>
                <a:sym typeface="Times"/>
              </a:rPr>
              <a:t>Opt</a:t>
            </a:r>
            <a:r>
              <a:rPr spc="240" dirty="0">
                <a:latin typeface="Times"/>
                <a:ea typeface="Times"/>
                <a:cs typeface="Times"/>
                <a:sym typeface="Times"/>
              </a:rPr>
              <a:t>(</a:t>
            </a:r>
            <a:r>
              <a:rPr i="1" spc="240" dirty="0">
                <a:latin typeface="Times"/>
                <a:ea typeface="Times"/>
                <a:cs typeface="Times"/>
                <a:sym typeface="Times"/>
              </a:rPr>
              <a:t>j</a:t>
            </a:r>
            <a:r>
              <a:rPr dirty="0">
                <a:latin typeface="Times"/>
                <a:ea typeface="Times"/>
                <a:cs typeface="Times"/>
                <a:sym typeface="Times"/>
              </a:rPr>
              <a:t>)</a:t>
            </a:r>
            <a:r>
              <a:rPr dirty="0"/>
              <a:t>:  each invocation takes </a:t>
            </a:r>
            <a:r>
              <a:rPr i="1" dirty="0">
                <a:latin typeface="Times"/>
                <a:ea typeface="Times"/>
                <a:cs typeface="Times"/>
                <a:sym typeface="Times"/>
              </a:rPr>
              <a:t>O</a:t>
            </a:r>
            <a:r>
              <a:rPr dirty="0">
                <a:latin typeface="Times"/>
                <a:ea typeface="Times"/>
                <a:cs typeface="Times"/>
                <a:sym typeface="Times"/>
              </a:rPr>
              <a:t>(1)</a:t>
            </a:r>
            <a:r>
              <a:rPr dirty="0"/>
              <a:t> time and either</a:t>
            </a:r>
          </a:p>
          <a:p>
            <a:pPr lvl="2"/>
            <a:r>
              <a:rPr dirty="0"/>
              <a:t>(1) returns an initialized value </a:t>
            </a:r>
            <a:r>
              <a:rPr i="1" spc="239" dirty="0">
                <a:latin typeface="Times"/>
                <a:ea typeface="Times"/>
                <a:cs typeface="Times"/>
                <a:sym typeface="Times"/>
              </a:rPr>
              <a:t>M</a:t>
            </a:r>
            <a:r>
              <a:rPr spc="239" dirty="0">
                <a:latin typeface="Times"/>
                <a:ea typeface="Times"/>
                <a:cs typeface="Times"/>
                <a:sym typeface="Times"/>
              </a:rPr>
              <a:t>[</a:t>
            </a:r>
            <a:r>
              <a:rPr i="1" spc="239" dirty="0">
                <a:latin typeface="Times"/>
                <a:ea typeface="Times"/>
                <a:cs typeface="Times"/>
                <a:sym typeface="Times"/>
              </a:rPr>
              <a:t>j</a:t>
            </a:r>
            <a:r>
              <a:rPr dirty="0">
                <a:latin typeface="Times"/>
                <a:ea typeface="Times"/>
                <a:cs typeface="Times"/>
                <a:sym typeface="Times"/>
              </a:rPr>
              <a:t>]</a:t>
            </a:r>
          </a:p>
          <a:p>
            <a:pPr lvl="2"/>
            <a:r>
              <a:rPr dirty="0"/>
              <a:t>(2) initializes </a:t>
            </a:r>
            <a:r>
              <a:rPr i="1" spc="239" dirty="0">
                <a:latin typeface="Times"/>
                <a:ea typeface="Times"/>
                <a:cs typeface="Times"/>
                <a:sym typeface="Times"/>
              </a:rPr>
              <a:t>M</a:t>
            </a:r>
            <a:r>
              <a:rPr spc="239" dirty="0">
                <a:latin typeface="Times"/>
                <a:ea typeface="Times"/>
                <a:cs typeface="Times"/>
                <a:sym typeface="Times"/>
              </a:rPr>
              <a:t>[</a:t>
            </a:r>
            <a:r>
              <a:rPr i="1" spc="239" dirty="0">
                <a:latin typeface="Times"/>
                <a:ea typeface="Times"/>
                <a:cs typeface="Times"/>
                <a:sym typeface="Times"/>
              </a:rPr>
              <a:t>j</a:t>
            </a:r>
            <a:r>
              <a:rPr dirty="0">
                <a:latin typeface="Times"/>
                <a:ea typeface="Times"/>
                <a:cs typeface="Times"/>
                <a:sym typeface="Times"/>
              </a:rPr>
              <a:t>]</a:t>
            </a:r>
            <a:r>
              <a:rPr dirty="0"/>
              <a:t> and makes two recursive calls</a:t>
            </a:r>
            <a:br>
              <a:rPr dirty="0"/>
            </a:br>
            <a:endParaRPr dirty="0"/>
          </a:p>
          <a:p>
            <a:pPr lvl="1"/>
            <a:r>
              <a:rPr dirty="0"/>
              <a:t>Progress measure </a:t>
            </a:r>
            <a:r>
              <a:rPr dirty="0" err="1">
                <a:highlight>
                  <a:srgbClr val="FFFF00"/>
                </a:highlight>
                <a:latin typeface="Times"/>
                <a:ea typeface="Times"/>
                <a:cs typeface="Times"/>
                <a:sym typeface="Times"/>
              </a:rPr>
              <a:t>Φ</a:t>
            </a:r>
            <a:r>
              <a:rPr dirty="0">
                <a:highlight>
                  <a:srgbClr val="FFFF00"/>
                </a:highlight>
                <a:latin typeface="Times"/>
                <a:ea typeface="Times"/>
                <a:cs typeface="Times"/>
                <a:sym typeface="Times"/>
              </a:rPr>
              <a:t> = #</a:t>
            </a:r>
            <a:r>
              <a:rPr dirty="0">
                <a:highlight>
                  <a:srgbClr val="FFFF00"/>
                </a:highlight>
              </a:rPr>
              <a:t> initialized entries among </a:t>
            </a:r>
            <a:r>
              <a:rPr i="1" spc="239" dirty="0">
                <a:highlight>
                  <a:srgbClr val="FFFF00"/>
                </a:highlight>
                <a:latin typeface="Times"/>
                <a:ea typeface="Times"/>
                <a:cs typeface="Times"/>
                <a:sym typeface="Times"/>
              </a:rPr>
              <a:t>M</a:t>
            </a:r>
            <a:r>
              <a:rPr dirty="0">
                <a:highlight>
                  <a:srgbClr val="FFFF00"/>
                </a:highlight>
                <a:latin typeface="Times"/>
                <a:ea typeface="Times"/>
                <a:cs typeface="Times"/>
                <a:sym typeface="Times"/>
              </a:rPr>
              <a:t>[</a:t>
            </a:r>
            <a:r>
              <a:rPr spc="239" dirty="0">
                <a:highlight>
                  <a:srgbClr val="FFFF00"/>
                </a:highlight>
                <a:latin typeface="Times"/>
                <a:ea typeface="Times"/>
                <a:cs typeface="Times"/>
                <a:sym typeface="Times"/>
              </a:rPr>
              <a:t>1.</a:t>
            </a:r>
            <a:r>
              <a:rPr spc="432" dirty="0">
                <a:highlight>
                  <a:srgbClr val="FFFF00"/>
                </a:highlight>
                <a:latin typeface="Times"/>
                <a:ea typeface="Times"/>
                <a:cs typeface="Times"/>
                <a:sym typeface="Times"/>
              </a:rPr>
              <a:t>.</a:t>
            </a:r>
            <a:r>
              <a:rPr i="1" spc="239" dirty="0">
                <a:highlight>
                  <a:srgbClr val="FFFF00"/>
                </a:highlight>
                <a:latin typeface="Times"/>
                <a:ea typeface="Times"/>
                <a:cs typeface="Times"/>
                <a:sym typeface="Times"/>
              </a:rPr>
              <a:t>n</a:t>
            </a:r>
            <a:r>
              <a:rPr dirty="0">
                <a:highlight>
                  <a:srgbClr val="FFFF00"/>
                </a:highlight>
                <a:latin typeface="Times"/>
                <a:ea typeface="Times"/>
                <a:cs typeface="Times"/>
                <a:sym typeface="Times"/>
              </a:rPr>
              <a:t>]</a:t>
            </a:r>
            <a:r>
              <a:rPr dirty="0">
                <a:highlight>
                  <a:srgbClr val="FFFF00"/>
                </a:highlight>
              </a:rPr>
              <a:t>.</a:t>
            </a:r>
          </a:p>
          <a:p>
            <a:pPr lvl="2"/>
            <a:r>
              <a:rPr dirty="0"/>
              <a:t>initially </a:t>
            </a:r>
            <a:r>
              <a:rPr dirty="0" err="1">
                <a:latin typeface="Times"/>
                <a:ea typeface="Times"/>
                <a:cs typeface="Times"/>
                <a:sym typeface="Times"/>
              </a:rPr>
              <a:t>Φ</a:t>
            </a:r>
            <a:r>
              <a:rPr dirty="0">
                <a:latin typeface="Times"/>
                <a:ea typeface="Times"/>
                <a:cs typeface="Times"/>
                <a:sym typeface="Times"/>
              </a:rPr>
              <a:t> = 0</a:t>
            </a:r>
            <a:r>
              <a:rPr dirty="0"/>
              <a:t>; throughout </a:t>
            </a:r>
            <a:r>
              <a:rPr dirty="0" err="1">
                <a:latin typeface="Times"/>
                <a:ea typeface="Times"/>
                <a:cs typeface="Times"/>
                <a:sym typeface="Times"/>
              </a:rPr>
              <a:t>Φ</a:t>
            </a:r>
            <a:r>
              <a:rPr dirty="0">
                <a:latin typeface="Times"/>
                <a:ea typeface="Times"/>
                <a:cs typeface="Times"/>
                <a:sym typeface="Times"/>
              </a:rPr>
              <a:t>  ≤  </a:t>
            </a:r>
            <a:r>
              <a:rPr i="1" dirty="0">
                <a:latin typeface="Times"/>
                <a:ea typeface="Times"/>
                <a:cs typeface="Times"/>
                <a:sym typeface="Times"/>
              </a:rPr>
              <a:t>n</a:t>
            </a:r>
            <a:r>
              <a:rPr dirty="0"/>
              <a:t>. </a:t>
            </a:r>
          </a:p>
          <a:p>
            <a:pPr lvl="2"/>
            <a:r>
              <a:rPr dirty="0"/>
              <a:t>increases </a:t>
            </a:r>
            <a:r>
              <a:rPr dirty="0" err="1">
                <a:latin typeface="Times"/>
                <a:ea typeface="Times"/>
                <a:cs typeface="Times"/>
                <a:sym typeface="Times"/>
              </a:rPr>
              <a:t>Φ</a:t>
            </a:r>
            <a:r>
              <a:rPr dirty="0"/>
              <a:t> by </a:t>
            </a:r>
            <a:r>
              <a:rPr dirty="0">
                <a:latin typeface="Times"/>
                <a:ea typeface="Times"/>
                <a:cs typeface="Times"/>
                <a:sym typeface="Times"/>
              </a:rPr>
              <a:t>1</a:t>
            </a:r>
            <a:r>
              <a:rPr dirty="0"/>
              <a:t>  </a:t>
            </a:r>
            <a:r>
              <a:rPr dirty="0">
                <a:latin typeface="Times"/>
                <a:ea typeface="Times"/>
                <a:cs typeface="Times"/>
                <a:sym typeface="Times"/>
              </a:rPr>
              <a:t>⇒</a:t>
            </a:r>
            <a:r>
              <a:rPr dirty="0"/>
              <a:t>  </a:t>
            </a:r>
            <a:r>
              <a:rPr dirty="0">
                <a:latin typeface="Times"/>
                <a:ea typeface="Times"/>
                <a:cs typeface="Times"/>
                <a:sym typeface="Times"/>
              </a:rPr>
              <a:t>≤</a:t>
            </a:r>
            <a:r>
              <a:rPr dirty="0"/>
              <a:t> </a:t>
            </a:r>
            <a:r>
              <a:rPr dirty="0">
                <a:latin typeface="Times"/>
                <a:ea typeface="Times"/>
                <a:cs typeface="Times"/>
                <a:sym typeface="Times"/>
              </a:rPr>
              <a:t>2</a:t>
            </a:r>
            <a:r>
              <a:rPr i="1" dirty="0">
                <a:latin typeface="Times"/>
                <a:ea typeface="Times"/>
                <a:cs typeface="Times"/>
                <a:sym typeface="Times"/>
              </a:rPr>
              <a:t>n</a:t>
            </a:r>
            <a:r>
              <a:rPr dirty="0"/>
              <a:t> recursive calls.</a:t>
            </a:r>
            <a:br>
              <a:rPr dirty="0"/>
            </a:br>
            <a:endParaRPr dirty="0"/>
          </a:p>
          <a:p>
            <a:pPr lvl="1"/>
            <a:r>
              <a:rPr dirty="0"/>
              <a:t>Overall running time of </a:t>
            </a:r>
            <a:r>
              <a:rPr cap="small" dirty="0">
                <a:latin typeface="Times"/>
                <a:ea typeface="Times"/>
                <a:cs typeface="Times"/>
                <a:sym typeface="Times"/>
              </a:rPr>
              <a:t>M-Compute-</a:t>
            </a:r>
            <a:r>
              <a:rPr cap="small" dirty="0" err="1">
                <a:latin typeface="Times"/>
                <a:ea typeface="Times"/>
                <a:cs typeface="Times"/>
                <a:sym typeface="Times"/>
              </a:rPr>
              <a:t>Opt</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a:t>
            </a:r>
            <a:r>
              <a:rPr dirty="0"/>
              <a:t> is </a:t>
            </a:r>
            <a:r>
              <a:rPr i="1" dirty="0">
                <a:latin typeface="Times"/>
                <a:ea typeface="Times"/>
                <a:cs typeface="Times"/>
                <a:sym typeface="Times"/>
              </a:rPr>
              <a:t>O</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a:t>
            </a:r>
            <a:r>
              <a:rPr dirty="0"/>
              <a:t>.   ▪</a:t>
            </a:r>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92" name="Weighted interval scheduling:  finding a solution"/>
          <p:cNvSpPr txBox="1">
            <a:spLocks noGrp="1"/>
          </p:cNvSpPr>
          <p:nvPr>
            <p:ph type="title"/>
          </p:nvPr>
        </p:nvSpPr>
        <p:spPr>
          <a:prstGeom prst="rect">
            <a:avLst/>
          </a:prstGeom>
        </p:spPr>
        <p:txBody>
          <a:bodyPr/>
          <a:lstStyle/>
          <a:p>
            <a:r>
              <a:t>Weighted interval scheduling:  finding a solution</a:t>
            </a:r>
          </a:p>
        </p:txBody>
      </p:sp>
      <p:sp>
        <p:nvSpPr>
          <p:cNvPr id="393" name="Q.  DP algorithm computes optimal value. How to find optimal solution?…"/>
          <p:cNvSpPr txBox="1">
            <a:spLocks noGrp="1"/>
          </p:cNvSpPr>
          <p:nvPr>
            <p:ph type="body" idx="1"/>
          </p:nvPr>
        </p:nvSpPr>
        <p:spPr>
          <a:prstGeom prst="rect">
            <a:avLst/>
          </a:prstGeom>
        </p:spPr>
        <p:txBody>
          <a:bodyPr/>
          <a:lstStyle/>
          <a:p>
            <a:r>
              <a:t>Q.  </a:t>
            </a:r>
            <a:r>
              <a:rPr>
                <a:solidFill>
                  <a:srgbClr val="000000"/>
                </a:solidFill>
              </a:rPr>
              <a:t>DP algorithm computes optimal value. How to find optimal solution?</a:t>
            </a:r>
          </a:p>
          <a:p>
            <a:r>
              <a:t>A.  </a:t>
            </a:r>
            <a:r>
              <a:rPr>
                <a:solidFill>
                  <a:srgbClr val="000000"/>
                </a:solidFill>
              </a:rPr>
              <a:t>Make a second pass by calling </a:t>
            </a:r>
            <a:r>
              <a:rPr cap="small">
                <a:solidFill>
                  <a:srgbClr val="000000"/>
                </a:solidFill>
                <a:latin typeface="Times"/>
                <a:ea typeface="Times"/>
                <a:cs typeface="Times"/>
                <a:sym typeface="Times"/>
              </a:rPr>
              <a:t>Find-Solution</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a:t>
            </a:r>
          </a:p>
          <a:p>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r>
              <a:t>Analysis.</a:t>
            </a:r>
            <a:r>
              <a:rPr>
                <a:solidFill>
                  <a:srgbClr val="000000"/>
                </a:solidFill>
              </a:rPr>
              <a:t>  # of recursive calls </a:t>
            </a:r>
            <a:r>
              <a:rPr>
                <a:solidFill>
                  <a:srgbClr val="000000"/>
                </a:solidFill>
                <a:latin typeface="Times"/>
                <a:ea typeface="Times"/>
                <a:cs typeface="Times"/>
                <a:sym typeface="Times"/>
              </a:rPr>
              <a:t>≤ </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a:t>
            </a:r>
          </a:p>
        </p:txBody>
      </p:sp>
      <p:sp>
        <p:nvSpPr>
          <p:cNvPr id="394"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395" name="Find-Solution(j)…"/>
          <p:cNvSpPr txBox="1"/>
          <p:nvPr/>
        </p:nvSpPr>
        <p:spPr>
          <a:xfrm>
            <a:off x="3157120" y="2659539"/>
            <a:ext cx="6509993" cy="427667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Find-Solution</a:t>
            </a:r>
            <a:r>
              <a:rPr i="0" spc="240"/>
              <a:t>(</a:t>
            </a:r>
            <a:r>
              <a:rPr spc="240"/>
              <a:t>j</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a:t>
            </a:r>
            <a:r>
              <a:t>.</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Else if</a:t>
            </a:r>
            <a:r>
              <a:rPr i="1" cap="small">
                <a:solidFill>
                  <a:srgbClr val="003F83"/>
                </a:solidFill>
              </a:rPr>
              <a:t>  </a:t>
            </a:r>
            <a:r>
              <a:rPr cap="small">
                <a:solidFill>
                  <a:srgbClr val="003F83"/>
                </a:solidFill>
              </a:rPr>
              <a:t>(</a:t>
            </a:r>
            <a:r>
              <a:rPr i="1"/>
              <a:t>w</a:t>
            </a:r>
            <a:r>
              <a:rPr i="1" baseline="-5999"/>
              <a:t>j</a:t>
            </a:r>
            <a:r>
              <a:rPr i="1" baseline="31999"/>
              <a:t> </a:t>
            </a:r>
            <a:r>
              <a:t> + </a:t>
            </a:r>
            <a:r>
              <a:rPr i="1" spc="239"/>
              <a:t>M</a:t>
            </a:r>
            <a:r>
              <a:rPr spc="240"/>
              <a:t>[</a:t>
            </a:r>
            <a:r>
              <a:rPr i="1"/>
              <a:t>p</a:t>
            </a:r>
            <a:r>
              <a:rPr spc="240"/>
              <a:t>[</a:t>
            </a:r>
            <a:r>
              <a:rPr i="1" spc="240"/>
              <a:t>j</a:t>
            </a:r>
            <a:r>
              <a:t>]]  &gt;  </a:t>
            </a:r>
            <a:r>
              <a:rPr i="1" spc="239"/>
              <a:t>M</a:t>
            </a:r>
            <a:r>
              <a:t>[</a:t>
            </a:r>
            <a:r>
              <a:rPr baseline="-5999"/>
              <a:t> </a:t>
            </a:r>
            <a:r>
              <a:rPr i="1"/>
              <a:t>j</a:t>
            </a:r>
            <a:r>
              <a:rPr i="1" baseline="31999"/>
              <a:t> </a:t>
            </a:r>
            <a:r>
              <a:t>–</a:t>
            </a:r>
            <a:r>
              <a:rPr i="1" baseline="31999"/>
              <a:t> </a:t>
            </a:r>
            <a:r>
              <a:t>1])</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a:t>j</a:t>
            </a:r>
            <a:r>
              <a:t> } ∪  </a:t>
            </a:r>
            <a:r>
              <a:rPr cap="small"/>
              <a:t>Find-Solution</a:t>
            </a:r>
            <a:r>
              <a:t>(</a:t>
            </a:r>
            <a:r>
              <a:rPr i="1"/>
              <a:t>p</a:t>
            </a:r>
            <a:r>
              <a:rPr spc="240"/>
              <a:t>[</a:t>
            </a:r>
            <a:r>
              <a:rPr i="1" spc="240"/>
              <a:t>j</a:t>
            </a:r>
            <a:r>
              <a:t>]).</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Else</a:t>
            </a:r>
            <a:endParaRPr i="1" cap="small">
              <a:solidFill>
                <a:srgbClr val="003F83"/>
              </a:solidFill>
            </a:endParaRP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Find-Solution</a:t>
            </a:r>
            <a:r>
              <a:t>(</a:t>
            </a:r>
            <a:r>
              <a:rPr baseline="-5999"/>
              <a:t> </a:t>
            </a:r>
            <a:r>
              <a:rPr i="1"/>
              <a:t>j</a:t>
            </a:r>
            <a:r>
              <a:rPr i="1" baseline="31999"/>
              <a:t> </a:t>
            </a:r>
            <a:r>
              <a:t>–</a:t>
            </a:r>
            <a:r>
              <a:rPr i="1" baseline="31999"/>
              <a:t> </a:t>
            </a:r>
            <a:r>
              <a:t>1).</a:t>
            </a:r>
          </a:p>
        </p:txBody>
      </p:sp>
      <p:sp>
        <p:nvSpPr>
          <p:cNvPr id="396" name="M[j] = max { M[j – 1],  wj  + M[p[j]]  }."/>
          <p:cNvSpPr txBox="1"/>
          <p:nvPr/>
        </p:nvSpPr>
        <p:spPr>
          <a:xfrm>
            <a:off x="3901157" y="7127510"/>
            <a:ext cx="503937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00000"/>
              </a:lnSpc>
              <a:spcBef>
                <a:spcPts val="1200"/>
              </a:spcBef>
              <a:buClrTx/>
              <a:buFontTx/>
              <a:defRPr sz="2400">
                <a:solidFill>
                  <a:srgbClr val="000000"/>
                </a:solidFill>
                <a:latin typeface="Times"/>
                <a:ea typeface="Times"/>
                <a:cs typeface="Times"/>
                <a:sym typeface="Times"/>
              </a:defRPr>
            </a:pPr>
            <a:r>
              <a:rPr i="1" spc="239"/>
              <a:t>M</a:t>
            </a:r>
            <a:r>
              <a:rPr spc="240"/>
              <a:t>[</a:t>
            </a:r>
            <a:r>
              <a:rPr i="1" spc="240"/>
              <a:t>j</a:t>
            </a:r>
            <a:r>
              <a:t>] = max { </a:t>
            </a:r>
            <a:r>
              <a:rPr i="1"/>
              <a:t>M</a:t>
            </a:r>
            <a:r>
              <a:t>[</a:t>
            </a:r>
            <a:r>
              <a:rPr i="1"/>
              <a:t>j</a:t>
            </a:r>
            <a:r>
              <a:rPr i="1" baseline="31999"/>
              <a:t> </a:t>
            </a:r>
            <a:r>
              <a:t>–</a:t>
            </a:r>
            <a:r>
              <a:rPr i="1" baseline="31999"/>
              <a:t> </a:t>
            </a:r>
            <a:r>
              <a:t>1],  </a:t>
            </a:r>
            <a:r>
              <a:rPr i="1"/>
              <a:t>w</a:t>
            </a:r>
            <a:r>
              <a:rPr i="1" baseline="-5999"/>
              <a:t>j</a:t>
            </a:r>
            <a:r>
              <a:rPr i="1" baseline="31999"/>
              <a:t> </a:t>
            </a:r>
            <a:r>
              <a:t> + </a:t>
            </a:r>
            <a:r>
              <a:rPr i="1" cap="small"/>
              <a:t>M</a:t>
            </a:r>
            <a:r>
              <a:rPr cap="small"/>
              <a:t>[</a:t>
            </a:r>
            <a:r>
              <a:rPr i="1"/>
              <a:t>p</a:t>
            </a:r>
            <a:r>
              <a:rPr spc="240"/>
              <a:t>[</a:t>
            </a:r>
            <a:r>
              <a:rPr i="1" spc="240"/>
              <a:t>j</a:t>
            </a:r>
            <a:r>
              <a:t>]]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401" name="Weighted interval scheduling:  bottom-up dynamic programming"/>
          <p:cNvSpPr txBox="1">
            <a:spLocks noGrp="1"/>
          </p:cNvSpPr>
          <p:nvPr>
            <p:ph type="title"/>
          </p:nvPr>
        </p:nvSpPr>
        <p:spPr>
          <a:prstGeom prst="rect">
            <a:avLst/>
          </a:prstGeom>
        </p:spPr>
        <p:txBody>
          <a:bodyPr/>
          <a:lstStyle/>
          <a:p>
            <a:r>
              <a:rPr dirty="0"/>
              <a:t>Weighted interval scheduling:  bottom-up dynamic programming</a:t>
            </a:r>
          </a:p>
        </p:txBody>
      </p:sp>
      <p:sp>
        <p:nvSpPr>
          <p:cNvPr id="402" name="Bottom-up dynamic programming.  Unwind recursion.…"/>
          <p:cNvSpPr txBox="1">
            <a:spLocks noGrp="1"/>
          </p:cNvSpPr>
          <p:nvPr>
            <p:ph type="body" idx="1"/>
          </p:nvPr>
        </p:nvSpPr>
        <p:spPr>
          <a:prstGeom prst="rect">
            <a:avLst/>
          </a:prstGeom>
        </p:spPr>
        <p:txBody>
          <a:bodyPr/>
          <a:lstStyle/>
          <a:p>
            <a:r>
              <a:rPr dirty="0"/>
              <a:t>Bottom-up dynamic programming.  </a:t>
            </a:r>
            <a:r>
              <a:rPr dirty="0">
                <a:solidFill>
                  <a:srgbClr val="000000"/>
                </a:solidFill>
              </a:rPr>
              <a:t>Unwind recursion.</a:t>
            </a:r>
          </a:p>
          <a:p>
            <a:br>
              <a:rPr dirty="0">
                <a:solidFill>
                  <a:srgbClr val="000000"/>
                </a:solidFill>
              </a:rPr>
            </a:br>
            <a:br>
              <a:rPr dirty="0">
                <a:solidFill>
                  <a:srgbClr val="000000"/>
                </a:solidFill>
              </a:rPr>
            </a:br>
            <a:br>
              <a:rPr dirty="0">
                <a:solidFill>
                  <a:srgbClr val="000000"/>
                </a:solidFill>
              </a:rPr>
            </a:br>
            <a:br>
              <a:rPr dirty="0">
                <a:solidFill>
                  <a:srgbClr val="000000"/>
                </a:solidFill>
              </a:rPr>
            </a:br>
            <a:br>
              <a:rPr dirty="0">
                <a:solidFill>
                  <a:srgbClr val="000000"/>
                </a:solidFill>
              </a:rPr>
            </a:br>
            <a:br>
              <a:rPr dirty="0">
                <a:solidFill>
                  <a:srgbClr val="000000"/>
                </a:solidFill>
              </a:rPr>
            </a:br>
            <a:br>
              <a:rPr dirty="0">
                <a:solidFill>
                  <a:srgbClr val="000000"/>
                </a:solidFill>
              </a:rPr>
            </a:br>
            <a:br>
              <a:rPr dirty="0">
                <a:solidFill>
                  <a:srgbClr val="000000"/>
                </a:solidFill>
              </a:rPr>
            </a:br>
            <a:br>
              <a:rPr dirty="0">
                <a:solidFill>
                  <a:srgbClr val="000000"/>
                </a:solidFill>
              </a:rPr>
            </a:br>
            <a:br>
              <a:rPr dirty="0">
                <a:solidFill>
                  <a:srgbClr val="000000"/>
                </a:solidFill>
              </a:rPr>
            </a:br>
            <a:br>
              <a:rPr dirty="0">
                <a:solidFill>
                  <a:srgbClr val="000000"/>
                </a:solidFill>
              </a:rPr>
            </a:br>
            <a:br>
              <a:rPr dirty="0">
                <a:solidFill>
                  <a:srgbClr val="000000"/>
                </a:solidFill>
              </a:rPr>
            </a:br>
            <a:br>
              <a:rPr dirty="0">
                <a:solidFill>
                  <a:srgbClr val="000000"/>
                </a:solidFill>
              </a:rPr>
            </a:br>
            <a:br>
              <a:rPr dirty="0">
                <a:solidFill>
                  <a:srgbClr val="000000"/>
                </a:solidFill>
              </a:rPr>
            </a:br>
            <a:r>
              <a:rPr dirty="0"/>
              <a:t>Running time.  </a:t>
            </a:r>
            <a:r>
              <a:rPr dirty="0">
                <a:solidFill>
                  <a:srgbClr val="000000"/>
                </a:solidFill>
              </a:rPr>
              <a:t>The bottom-up version takes </a:t>
            </a:r>
            <a:r>
              <a:rPr i="1" dirty="0">
                <a:solidFill>
                  <a:srgbClr val="000000"/>
                </a:solidFill>
                <a:latin typeface="Times"/>
                <a:ea typeface="Times"/>
                <a:cs typeface="Times"/>
                <a:sym typeface="Times"/>
              </a:rPr>
              <a:t>O</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 log </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a:t>
            </a:r>
            <a:r>
              <a:rPr dirty="0">
                <a:solidFill>
                  <a:srgbClr val="000000"/>
                </a:solidFill>
              </a:rPr>
              <a:t> time.</a:t>
            </a:r>
          </a:p>
        </p:txBody>
      </p:sp>
      <p:sp>
        <p:nvSpPr>
          <p:cNvPr id="403"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
        <p:nvSpPr>
          <p:cNvPr id="404" name="Bottom-Up(n, s1, …, sn, f1, …, fn, w1, …, wn)…"/>
          <p:cNvSpPr txBox="1"/>
          <p:nvPr/>
        </p:nvSpPr>
        <p:spPr>
          <a:xfrm>
            <a:off x="2032000" y="3009900"/>
            <a:ext cx="8940800" cy="408106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dirty="0">
                <a:solidFill>
                  <a:srgbClr val="003F83"/>
                </a:solidFill>
              </a:rPr>
              <a:t>Bottom-Up</a:t>
            </a:r>
            <a:r>
              <a:rPr i="0" dirty="0"/>
              <a:t>(</a:t>
            </a:r>
            <a:r>
              <a:rPr dirty="0"/>
              <a:t>n</a:t>
            </a:r>
            <a:r>
              <a:rPr i="0" dirty="0"/>
              <a:t>, </a:t>
            </a:r>
            <a:r>
              <a:rPr dirty="0"/>
              <a:t>s</a:t>
            </a:r>
            <a:r>
              <a:rPr i="0" baseline="-5999" dirty="0"/>
              <a:t>1</a:t>
            </a:r>
            <a:r>
              <a:rPr i="0" dirty="0"/>
              <a:t>, …, </a:t>
            </a:r>
            <a:r>
              <a:rPr dirty="0" err="1"/>
              <a:t>s</a:t>
            </a:r>
            <a:r>
              <a:rPr baseline="-5999" dirty="0" err="1"/>
              <a:t>n</a:t>
            </a:r>
            <a:r>
              <a:rPr i="0" dirty="0"/>
              <a:t>, </a:t>
            </a:r>
            <a:r>
              <a:rPr dirty="0"/>
              <a:t>f</a:t>
            </a:r>
            <a:r>
              <a:rPr i="0" baseline="-5999" dirty="0"/>
              <a:t>1</a:t>
            </a:r>
            <a:r>
              <a:rPr i="0" dirty="0"/>
              <a:t>, …, </a:t>
            </a:r>
            <a:r>
              <a:rPr dirty="0" err="1"/>
              <a:t>f</a:t>
            </a:r>
            <a:r>
              <a:rPr baseline="-5999" dirty="0" err="1"/>
              <a:t>n</a:t>
            </a:r>
            <a:r>
              <a:rPr i="0" dirty="0"/>
              <a:t>, </a:t>
            </a:r>
            <a:r>
              <a:rPr dirty="0"/>
              <a:t>w</a:t>
            </a:r>
            <a:r>
              <a:rPr i="0" baseline="-5999" dirty="0"/>
              <a:t>1</a:t>
            </a:r>
            <a:r>
              <a:rPr i="0" dirty="0"/>
              <a:t>, …, </a:t>
            </a:r>
            <a:r>
              <a:rPr dirty="0" err="1"/>
              <a:t>w</a:t>
            </a:r>
            <a:r>
              <a:rPr baseline="-5999" dirty="0" err="1"/>
              <a:t>n</a:t>
            </a:r>
            <a:r>
              <a:rPr i="0" dirty="0"/>
              <a:t>)</a:t>
            </a:r>
            <a:r>
              <a:rPr dirty="0"/>
              <a:t>                          </a:t>
            </a:r>
            <a:endParaRPr sz="100" dirty="0"/>
          </a:p>
          <a:p>
            <a:pPr algn="l">
              <a:lnSpc>
                <a:spcPct val="100000"/>
              </a:lnSpc>
              <a:spcBef>
                <a:spcPts val="1200"/>
              </a:spcBef>
              <a:defRPr sz="2400">
                <a:solidFill>
                  <a:srgbClr val="000000"/>
                </a:solidFill>
                <a:latin typeface="Times"/>
                <a:ea typeface="Times"/>
                <a:cs typeface="Times"/>
                <a:sym typeface="Times"/>
              </a:defRPr>
            </a:pP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dirty="0"/>
              <a:t>Sort jobs by finish time and renumber so that  </a:t>
            </a:r>
            <a:r>
              <a:rPr i="1" dirty="0"/>
              <a:t>f</a:t>
            </a:r>
            <a:r>
              <a:rPr baseline="-5999" dirty="0"/>
              <a:t>1</a:t>
            </a:r>
            <a:r>
              <a:rPr dirty="0"/>
              <a:t>  ≤   </a:t>
            </a:r>
            <a:r>
              <a:rPr i="1" dirty="0"/>
              <a:t>f</a:t>
            </a:r>
            <a:r>
              <a:rPr baseline="-5999" dirty="0"/>
              <a:t>2  </a:t>
            </a:r>
            <a:r>
              <a:rPr dirty="0"/>
              <a:t> ≤  …  ≤  </a:t>
            </a:r>
            <a:r>
              <a:rPr i="1" dirty="0"/>
              <a:t> f</a:t>
            </a:r>
            <a:r>
              <a:rPr i="1" baseline="-5999" dirty="0"/>
              <a:t>n</a:t>
            </a:r>
            <a:r>
              <a:rPr dirty="0"/>
              <a:t>.</a:t>
            </a:r>
          </a:p>
          <a:p>
            <a:pPr algn="l">
              <a:lnSpc>
                <a:spcPct val="100000"/>
              </a:lnSpc>
              <a:spcBef>
                <a:spcPts val="1200"/>
              </a:spcBef>
              <a:defRPr sz="2400">
                <a:solidFill>
                  <a:srgbClr val="000000"/>
                </a:solidFill>
                <a:latin typeface="Times"/>
                <a:ea typeface="Times"/>
                <a:cs typeface="Times"/>
                <a:sym typeface="Times"/>
              </a:defRPr>
            </a:pPr>
            <a:r>
              <a:rPr dirty="0"/>
              <a:t>Compute  </a:t>
            </a:r>
            <a:r>
              <a:rPr i="1" dirty="0"/>
              <a:t>p</a:t>
            </a:r>
            <a:r>
              <a:rPr dirty="0"/>
              <a:t>[1], </a:t>
            </a:r>
            <a:r>
              <a:rPr i="1" dirty="0"/>
              <a:t>p</a:t>
            </a:r>
            <a:r>
              <a:rPr dirty="0"/>
              <a:t>[2], …, </a:t>
            </a:r>
            <a:r>
              <a:rPr i="1" dirty="0"/>
              <a:t>p</a:t>
            </a:r>
            <a:r>
              <a:rPr dirty="0"/>
              <a:t>[</a:t>
            </a:r>
            <a:r>
              <a:rPr i="1" dirty="0"/>
              <a:t>n</a:t>
            </a:r>
            <a:r>
              <a:rPr dirty="0"/>
              <a:t>].</a:t>
            </a:r>
          </a:p>
          <a:p>
            <a:pPr algn="l">
              <a:lnSpc>
                <a:spcPct val="100000"/>
              </a:lnSpc>
              <a:spcBef>
                <a:spcPts val="1200"/>
              </a:spcBef>
              <a:defRPr sz="2400">
                <a:solidFill>
                  <a:srgbClr val="000000"/>
                </a:solidFill>
                <a:latin typeface="Times"/>
                <a:ea typeface="Times"/>
                <a:cs typeface="Times"/>
                <a:sym typeface="Times"/>
              </a:defRPr>
            </a:pPr>
            <a:r>
              <a:rPr i="1" spc="239" dirty="0"/>
              <a:t>M</a:t>
            </a:r>
            <a:r>
              <a:rPr spc="240" dirty="0"/>
              <a:t>[0</a:t>
            </a:r>
            <a:r>
              <a:rPr dirty="0"/>
              <a:t>] ← 0.</a:t>
            </a:r>
          </a:p>
          <a:p>
            <a:pPr algn="l">
              <a:lnSpc>
                <a:spcPct val="100000"/>
              </a:lnSpc>
              <a:spcBef>
                <a:spcPts val="1200"/>
              </a:spcBef>
              <a:defRPr sz="2400">
                <a:solidFill>
                  <a:srgbClr val="000000"/>
                </a:solidFill>
                <a:latin typeface="Times"/>
                <a:ea typeface="Times"/>
                <a:cs typeface="Times"/>
                <a:sym typeface="Times"/>
              </a:defRPr>
            </a:pPr>
            <a:r>
              <a:rPr cap="small" dirty="0">
                <a:solidFill>
                  <a:srgbClr val="003F83"/>
                </a:solidFill>
              </a:rPr>
              <a:t>For</a:t>
            </a:r>
            <a:r>
              <a:rPr i="1" cap="small" dirty="0">
                <a:solidFill>
                  <a:srgbClr val="003F83"/>
                </a:solidFill>
              </a:rPr>
              <a:t> </a:t>
            </a:r>
            <a:r>
              <a:rPr i="1" dirty="0"/>
              <a:t>j</a:t>
            </a:r>
            <a:r>
              <a:rPr dirty="0"/>
              <a:t> = 1 </a:t>
            </a:r>
            <a:r>
              <a:rPr cap="small" dirty="0">
                <a:solidFill>
                  <a:srgbClr val="003F83"/>
                </a:solidFill>
              </a:rPr>
              <a:t>to</a:t>
            </a:r>
            <a:r>
              <a:rPr dirty="0"/>
              <a:t> </a:t>
            </a:r>
            <a:r>
              <a:rPr i="1" dirty="0"/>
              <a:t>n</a:t>
            </a:r>
          </a:p>
          <a:p>
            <a:pPr lvl="1" algn="l">
              <a:lnSpc>
                <a:spcPct val="100000"/>
              </a:lnSpc>
              <a:spcBef>
                <a:spcPts val="1200"/>
              </a:spcBef>
              <a:buClrTx/>
              <a:buFontTx/>
              <a:defRPr sz="2400">
                <a:solidFill>
                  <a:srgbClr val="000000"/>
                </a:solidFill>
                <a:latin typeface="Times"/>
                <a:ea typeface="Times"/>
                <a:cs typeface="Times"/>
                <a:sym typeface="Times"/>
              </a:defRPr>
            </a:pPr>
            <a:r>
              <a:rPr i="1" spc="239" dirty="0"/>
              <a:t>M</a:t>
            </a:r>
            <a:r>
              <a:rPr spc="240" dirty="0"/>
              <a:t>[</a:t>
            </a:r>
            <a:r>
              <a:rPr i="1" spc="240" dirty="0"/>
              <a:t>j</a:t>
            </a:r>
            <a:r>
              <a:rPr dirty="0"/>
              <a:t>] ←  max { </a:t>
            </a:r>
            <a:r>
              <a:rPr i="1" spc="239" dirty="0"/>
              <a:t>M</a:t>
            </a:r>
            <a:r>
              <a:rPr dirty="0"/>
              <a:t>[</a:t>
            </a:r>
            <a:r>
              <a:rPr baseline="-5999" dirty="0"/>
              <a:t> </a:t>
            </a:r>
            <a:r>
              <a:rPr i="1" dirty="0"/>
              <a:t>j</a:t>
            </a:r>
            <a:r>
              <a:rPr i="1" baseline="31999" dirty="0"/>
              <a:t> </a:t>
            </a:r>
            <a:r>
              <a:rPr dirty="0"/>
              <a:t>–</a:t>
            </a:r>
            <a:r>
              <a:rPr i="1" baseline="31999" dirty="0"/>
              <a:t> </a:t>
            </a:r>
            <a:r>
              <a:rPr dirty="0"/>
              <a:t>1],  </a:t>
            </a:r>
            <a:r>
              <a:rPr i="1" dirty="0" err="1"/>
              <a:t>w</a:t>
            </a:r>
            <a:r>
              <a:rPr i="1" baseline="-5999" dirty="0" err="1"/>
              <a:t>j</a:t>
            </a:r>
            <a:r>
              <a:rPr i="1" baseline="31999" dirty="0"/>
              <a:t> </a:t>
            </a:r>
            <a:r>
              <a:rPr dirty="0"/>
              <a:t> + </a:t>
            </a:r>
            <a:r>
              <a:rPr i="1" spc="239" dirty="0"/>
              <a:t>M</a:t>
            </a:r>
            <a:r>
              <a:rPr spc="240" dirty="0"/>
              <a:t>[</a:t>
            </a:r>
            <a:r>
              <a:rPr i="1" dirty="0"/>
              <a:t>p</a:t>
            </a:r>
            <a:r>
              <a:rPr spc="240" dirty="0"/>
              <a:t>[</a:t>
            </a:r>
            <a:r>
              <a:rPr i="1" spc="240" dirty="0"/>
              <a:t>j</a:t>
            </a:r>
            <a:r>
              <a:rPr dirty="0"/>
              <a:t>]]  }.</a:t>
            </a:r>
          </a:p>
          <a:p>
            <a:pPr algn="l">
              <a:lnSpc>
                <a:spcPct val="100000"/>
              </a:lnSpc>
              <a:spcBef>
                <a:spcPts val="1200"/>
              </a:spcBef>
              <a:defRPr sz="2400">
                <a:solidFill>
                  <a:srgbClr val="000000"/>
                </a:solidFill>
                <a:latin typeface="Times"/>
                <a:ea typeface="Times"/>
                <a:cs typeface="Times"/>
                <a:sym typeface="Times"/>
              </a:defRPr>
            </a:pP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407" name="成组"/>
          <p:cNvGrpSpPr/>
          <p:nvPr/>
        </p:nvGrpSpPr>
        <p:grpSpPr>
          <a:xfrm>
            <a:off x="5530850" y="5126611"/>
            <a:ext cx="2316256" cy="1270001"/>
            <a:chOff x="213822" y="0"/>
            <a:chExt cx="2316255" cy="1270000"/>
          </a:xfrm>
        </p:grpSpPr>
        <p:sp>
          <p:nvSpPr>
            <p:cNvPr id="405" name="previously computed values"/>
            <p:cNvSpPr/>
            <p:nvPr/>
          </p:nvSpPr>
          <p:spPr>
            <a:xfrm>
              <a:off x="126007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nSpc>
                  <a:spcPct val="140000"/>
                </a:lnSpc>
              </a:lvl1pPr>
            </a:lstStyle>
            <a:p>
              <a:r>
                <a:t>previously computed values</a:t>
              </a:r>
            </a:p>
          </p:txBody>
        </p:sp>
        <p:sp>
          <p:nvSpPr>
            <p:cNvPr id="406" name="线条"/>
            <p:cNvSpPr/>
            <p:nvPr/>
          </p:nvSpPr>
          <p:spPr>
            <a:xfrm flipV="1">
              <a:off x="213822" y="298591"/>
              <a:ext cx="351528" cy="48621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408" name="线条"/>
          <p:cNvSpPr/>
          <p:nvPr/>
        </p:nvSpPr>
        <p:spPr>
          <a:xfrm flipH="1" flipV="1">
            <a:off x="6538407" y="5425202"/>
            <a:ext cx="351528" cy="48621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13" name="House coloring problem"/>
          <p:cNvSpPr txBox="1">
            <a:spLocks noGrp="1"/>
          </p:cNvSpPr>
          <p:nvPr>
            <p:ph type="title"/>
          </p:nvPr>
        </p:nvSpPr>
        <p:spPr>
          <a:prstGeom prst="rect">
            <a:avLst/>
          </a:prstGeom>
        </p:spPr>
        <p:txBody>
          <a:bodyPr/>
          <a:lstStyle/>
          <a:p>
            <a:r>
              <a:rPr dirty="0"/>
              <a:t>House coloring problem</a:t>
            </a:r>
          </a:p>
        </p:txBody>
      </p:sp>
      <p:sp>
        <p:nvSpPr>
          <p:cNvPr id="414" name="Goal.  Paint a row of n houses red, green, or blue so that…"/>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Paint a row of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houses red, green, or blue so that</a:t>
            </a:r>
          </a:p>
          <a:p>
            <a:pPr lvl="1"/>
            <a:r>
              <a:t>No two adjacent houses have the same color.</a:t>
            </a:r>
          </a:p>
          <a:p>
            <a:pPr lvl="1"/>
            <a:r>
              <a:t>Minimize total cost, where </a:t>
            </a:r>
            <a:r>
              <a:rPr i="1">
                <a:latin typeface="Times"/>
                <a:ea typeface="Times"/>
                <a:cs typeface="Times"/>
                <a:sym typeface="Times"/>
              </a:rPr>
              <a:t>cost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color</a:t>
            </a:r>
            <a:r>
              <a:rPr>
                <a:latin typeface="Times"/>
                <a:ea typeface="Times"/>
                <a:cs typeface="Times"/>
                <a:sym typeface="Times"/>
              </a:rPr>
              <a:t>)</a:t>
            </a:r>
            <a:r>
              <a:t> is cost to paint </a:t>
            </a:r>
            <a:r>
              <a:rPr i="1">
                <a:latin typeface="Times"/>
                <a:ea typeface="Times"/>
                <a:cs typeface="Times"/>
                <a:sym typeface="Times"/>
              </a:rPr>
              <a:t>i</a:t>
            </a:r>
            <a:r>
              <a:t> given color.</a:t>
            </a:r>
          </a:p>
        </p:txBody>
      </p:sp>
      <p:sp>
        <p:nvSpPr>
          <p:cNvPr id="415"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pic>
        <p:nvPicPr>
          <p:cNvPr id="416" name="interview-white.pdf" descr="interview-white.pdf"/>
          <p:cNvPicPr>
            <a:picLocks noChangeAspect="1"/>
          </p:cNvPicPr>
          <p:nvPr/>
        </p:nvPicPr>
        <p:blipFill>
          <a:blip r:embed="rId3"/>
          <a:stretch>
            <a:fillRect/>
          </a:stretch>
        </p:blipFill>
        <p:spPr>
          <a:xfrm>
            <a:off x="11493500" y="382872"/>
            <a:ext cx="687389" cy="468505"/>
          </a:xfrm>
          <a:prstGeom prst="rect">
            <a:avLst/>
          </a:prstGeom>
          <a:ln w="12700">
            <a:miter lim="400000"/>
          </a:ln>
        </p:spPr>
      </p:pic>
      <p:pic>
        <p:nvPicPr>
          <p:cNvPr id="417" name="blue-house.pdf" descr="blue-house.pdf"/>
          <p:cNvPicPr>
            <a:picLocks noChangeAspect="1"/>
          </p:cNvPicPr>
          <p:nvPr/>
        </p:nvPicPr>
        <p:blipFill>
          <a:blip r:embed="rId4"/>
          <a:stretch>
            <a:fillRect/>
          </a:stretch>
        </p:blipFill>
        <p:spPr>
          <a:xfrm>
            <a:off x="5207000" y="4140200"/>
            <a:ext cx="1270000" cy="1204311"/>
          </a:xfrm>
          <a:prstGeom prst="rect">
            <a:avLst/>
          </a:prstGeom>
          <a:ln w="12700"/>
        </p:spPr>
      </p:pic>
      <p:pic>
        <p:nvPicPr>
          <p:cNvPr id="418" name="green-house.pdf" descr="green-house.pdf"/>
          <p:cNvPicPr>
            <a:picLocks noChangeAspect="1"/>
          </p:cNvPicPr>
          <p:nvPr/>
        </p:nvPicPr>
        <p:blipFill>
          <a:blip r:embed="rId5"/>
          <a:stretch>
            <a:fillRect/>
          </a:stretch>
        </p:blipFill>
        <p:spPr>
          <a:xfrm>
            <a:off x="1955800" y="4140200"/>
            <a:ext cx="1270000" cy="1204311"/>
          </a:xfrm>
          <a:prstGeom prst="rect">
            <a:avLst/>
          </a:prstGeom>
          <a:ln w="12700"/>
        </p:spPr>
      </p:pic>
      <p:pic>
        <p:nvPicPr>
          <p:cNvPr id="419" name="red-house.pdf" descr="red-house.pdf"/>
          <p:cNvPicPr>
            <a:picLocks noChangeAspect="1"/>
          </p:cNvPicPr>
          <p:nvPr/>
        </p:nvPicPr>
        <p:blipFill>
          <a:blip r:embed="rId6"/>
          <a:stretch>
            <a:fillRect/>
          </a:stretch>
        </p:blipFill>
        <p:spPr>
          <a:xfrm>
            <a:off x="3581400" y="4140200"/>
            <a:ext cx="1270000" cy="1204311"/>
          </a:xfrm>
          <a:prstGeom prst="rect">
            <a:avLst/>
          </a:prstGeom>
          <a:ln w="12700"/>
        </p:spPr>
      </p:pic>
      <p:pic>
        <p:nvPicPr>
          <p:cNvPr id="420" name="blue-house.pdf" descr="blue-house.pdf"/>
          <p:cNvPicPr>
            <a:picLocks noChangeAspect="1"/>
          </p:cNvPicPr>
          <p:nvPr/>
        </p:nvPicPr>
        <p:blipFill>
          <a:blip r:embed="rId4"/>
          <a:stretch>
            <a:fillRect/>
          </a:stretch>
        </p:blipFill>
        <p:spPr>
          <a:xfrm>
            <a:off x="8458200" y="4140200"/>
            <a:ext cx="1270000" cy="1204311"/>
          </a:xfrm>
          <a:prstGeom prst="rect">
            <a:avLst/>
          </a:prstGeom>
          <a:ln w="12700"/>
        </p:spPr>
      </p:pic>
      <p:pic>
        <p:nvPicPr>
          <p:cNvPr id="421" name="red-house.pdf" descr="red-house.pdf"/>
          <p:cNvPicPr>
            <a:picLocks noChangeAspect="1"/>
          </p:cNvPicPr>
          <p:nvPr/>
        </p:nvPicPr>
        <p:blipFill>
          <a:blip r:embed="rId6"/>
          <a:stretch>
            <a:fillRect/>
          </a:stretch>
        </p:blipFill>
        <p:spPr>
          <a:xfrm>
            <a:off x="6832600" y="4140200"/>
            <a:ext cx="1270000" cy="1204311"/>
          </a:xfrm>
          <a:prstGeom prst="rect">
            <a:avLst/>
          </a:prstGeom>
          <a:ln w="12700"/>
        </p:spPr>
      </p:pic>
      <p:pic>
        <p:nvPicPr>
          <p:cNvPr id="422" name="green-house.pdf" descr="green-house.pdf"/>
          <p:cNvPicPr>
            <a:picLocks noChangeAspect="1"/>
          </p:cNvPicPr>
          <p:nvPr/>
        </p:nvPicPr>
        <p:blipFill>
          <a:blip r:embed="rId5"/>
          <a:stretch>
            <a:fillRect/>
          </a:stretch>
        </p:blipFill>
        <p:spPr>
          <a:xfrm>
            <a:off x="10083800" y="4140200"/>
            <a:ext cx="1270000" cy="1204311"/>
          </a:xfrm>
          <a:prstGeom prst="rect">
            <a:avLst/>
          </a:prstGeom>
          <a:ln w="12700"/>
        </p:spPr>
      </p:pic>
      <p:graphicFrame>
        <p:nvGraphicFramePr>
          <p:cNvPr id="423" name="表格"/>
          <p:cNvGraphicFramePr/>
          <p:nvPr/>
        </p:nvGraphicFramePr>
        <p:xfrm>
          <a:off x="1054100" y="6003925"/>
          <a:ext cx="10477498" cy="2324099"/>
        </p:xfrm>
        <a:graphic>
          <a:graphicData uri="http://schemas.openxmlformats.org/drawingml/2006/table">
            <a:tbl>
              <a:tblPr firstRow="1">
                <a:tableStyleId>{8F44A2F1-9E1F-4B54-A3A2-5F16C0AD49E2}</a:tableStyleId>
              </a:tblPr>
              <a:tblGrid>
                <a:gridCol w="743812">
                  <a:extLst>
                    <a:ext uri="{9D8B030D-6E8A-4147-A177-3AD203B41FA5}">
                      <a16:colId xmlns:a16="http://schemas.microsoft.com/office/drawing/2014/main" val="20000"/>
                    </a:ext>
                  </a:extLst>
                </a:gridCol>
                <a:gridCol w="1622281">
                  <a:extLst>
                    <a:ext uri="{9D8B030D-6E8A-4147-A177-3AD203B41FA5}">
                      <a16:colId xmlns:a16="http://schemas.microsoft.com/office/drawing/2014/main" val="20001"/>
                    </a:ext>
                  </a:extLst>
                </a:gridCol>
                <a:gridCol w="1622281">
                  <a:extLst>
                    <a:ext uri="{9D8B030D-6E8A-4147-A177-3AD203B41FA5}">
                      <a16:colId xmlns:a16="http://schemas.microsoft.com/office/drawing/2014/main" val="20002"/>
                    </a:ext>
                  </a:extLst>
                </a:gridCol>
                <a:gridCol w="1622281">
                  <a:extLst>
                    <a:ext uri="{9D8B030D-6E8A-4147-A177-3AD203B41FA5}">
                      <a16:colId xmlns:a16="http://schemas.microsoft.com/office/drawing/2014/main" val="20003"/>
                    </a:ext>
                  </a:extLst>
                </a:gridCol>
                <a:gridCol w="1622281">
                  <a:extLst>
                    <a:ext uri="{9D8B030D-6E8A-4147-A177-3AD203B41FA5}">
                      <a16:colId xmlns:a16="http://schemas.microsoft.com/office/drawing/2014/main" val="20004"/>
                    </a:ext>
                  </a:extLst>
                </a:gridCol>
                <a:gridCol w="1622281">
                  <a:extLst>
                    <a:ext uri="{9D8B030D-6E8A-4147-A177-3AD203B41FA5}">
                      <a16:colId xmlns:a16="http://schemas.microsoft.com/office/drawing/2014/main" val="20005"/>
                    </a:ext>
                  </a:extLst>
                </a:gridCol>
                <a:gridCol w="1622281">
                  <a:extLst>
                    <a:ext uri="{9D8B030D-6E8A-4147-A177-3AD203B41FA5}">
                      <a16:colId xmlns:a16="http://schemas.microsoft.com/office/drawing/2014/main" val="20006"/>
                    </a:ext>
                  </a:extLst>
                </a:gridCol>
              </a:tblGrid>
              <a:tr h="585800">
                <a:tc>
                  <a:txBody>
                    <a:bodyPr/>
                    <a:lstStyle/>
                    <a:p>
                      <a:pPr marL="58702" marR="58702" defTabSz="1295400">
                        <a:lnSpc>
                          <a:spcPct val="130000"/>
                        </a:lnSpc>
                        <a:tabLst/>
                        <a:defRPr sz="2000">
                          <a:uFill>
                            <a:solidFill>
                              <a:srgbClr val="000000"/>
                            </a:solidFill>
                          </a:uFill>
                        </a:defRPr>
                      </a:pPr>
                      <a:endParaRPr/>
                    </a:p>
                  </a:txBody>
                  <a:tcPr marL="50800" marR="50800" marT="50800" marB="50800" anchor="ctr" horzOverflow="overflow">
                    <a:lnL w="28575">
                      <a:miter lim="400000"/>
                    </a:lnL>
                    <a:no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A</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B</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C</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D</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E</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F</a:t>
                      </a:r>
                    </a:p>
                  </a:txBody>
                  <a:tcPr marL="50800" marR="50800" marT="50800" marB="50800" anchor="ctr" horzOverflow="overflow">
                    <a:lnR w="28575">
                      <a:miter lim="400000"/>
                    </a:lnR>
                    <a:solidFill>
                      <a:srgbClr val="000000"/>
                    </a:solidFill>
                  </a:tcPr>
                </a:tc>
                <a:extLst>
                  <a:ext uri="{0D108BD9-81ED-4DB2-BD59-A6C34878D82A}">
                    <a16:rowId xmlns:a16="http://schemas.microsoft.com/office/drawing/2014/main" val="10000"/>
                  </a:ext>
                </a:extLst>
              </a:tr>
              <a:tr h="579433">
                <a:tc>
                  <a:txBody>
                    <a:bodyPr/>
                    <a:lstStyle/>
                    <a:p>
                      <a:pPr marL="58702" marR="58702" defTabSz="1295400">
                        <a:lnSpc>
                          <a:spcPct val="130000"/>
                        </a:lnSpc>
                        <a:tabLst/>
                        <a:defRPr sz="2000">
                          <a:solidFill>
                            <a:srgbClr val="8D3124"/>
                          </a:solidFill>
                          <a:uFill>
                            <a:solidFill>
                              <a:srgbClr val="000000"/>
                            </a:solidFill>
                          </a:uFill>
                        </a:defRPr>
                      </a:pPr>
                      <a:endParaRPr/>
                    </a:p>
                  </a:txBody>
                  <a:tcPr marL="50800" marR="50800" marT="50800" marB="50800" anchor="ctr" horzOverflow="overflow">
                    <a:lnL w="28575">
                      <a:miter lim="400000"/>
                    </a:lnL>
                    <a:solidFill>
                      <a:srgbClr val="A11D21"/>
                    </a:solidFill>
                  </a:tcPr>
                </a:tc>
                <a:tc>
                  <a:txBody>
                    <a:bodyPr/>
                    <a:lstStyle/>
                    <a:p>
                      <a:pPr marL="58702" marR="58702" defTabSz="1295400">
                        <a:lnSpc>
                          <a:spcPct val="130000"/>
                        </a:lnSpc>
                        <a:tabLst/>
                        <a:defRPr sz="1800"/>
                      </a:pPr>
                      <a:r>
                        <a:rPr sz="2000">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9</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20</a:t>
                      </a:r>
                    </a:p>
                  </a:txBody>
                  <a:tcPr marL="50800" marR="50800" marT="50800" marB="50800" anchor="ctr" horzOverflow="overflow">
                    <a:lnR w="28575">
                      <a:miter lim="400000"/>
                    </a:lnR>
                  </a:tcPr>
                </a:tc>
                <a:extLst>
                  <a:ext uri="{0D108BD9-81ED-4DB2-BD59-A6C34878D82A}">
                    <a16:rowId xmlns:a16="http://schemas.microsoft.com/office/drawing/2014/main" val="10001"/>
                  </a:ext>
                </a:extLst>
              </a:tr>
              <a:tr h="579433">
                <a:tc>
                  <a:txBody>
                    <a:bodyPr/>
                    <a:lstStyle/>
                    <a:p>
                      <a:pPr marL="58702" marR="58702" defTabSz="1295400">
                        <a:lnSpc>
                          <a:spcPct val="130000"/>
                        </a:lnSpc>
                        <a:tabLst/>
                        <a:defRPr sz="2000">
                          <a:solidFill>
                            <a:srgbClr val="007919"/>
                          </a:solidFill>
                          <a:uFill>
                            <a:solidFill>
                              <a:srgbClr val="000000"/>
                            </a:solidFill>
                          </a:uFill>
                        </a:defRPr>
                      </a:pPr>
                      <a:endParaRPr/>
                    </a:p>
                  </a:txBody>
                  <a:tcPr marL="50800" marR="50800" marT="50800" marB="50800" anchor="ctr" horzOverflow="overflow">
                    <a:lnL w="28575">
                      <a:miter lim="400000"/>
                    </a:lnL>
                    <a:solidFill>
                      <a:srgbClr val="0A8441"/>
                    </a:solidFill>
                  </a:tcPr>
                </a:tc>
                <a:tc>
                  <a:txBody>
                    <a:bodyPr/>
                    <a:lstStyle/>
                    <a:p>
                      <a:pPr marL="58702" marR="58702" defTabSz="1295400">
                        <a:lnSpc>
                          <a:spcPct val="130000"/>
                        </a:lnSpc>
                        <a:tabLst/>
                        <a:defRPr sz="1800"/>
                      </a:pPr>
                      <a:r>
                        <a:rPr sz="2000">
                          <a:uFill>
                            <a:solidFill>
                              <a:srgbClr val="000000"/>
                            </a:solidFill>
                          </a:uFill>
                        </a:rPr>
                        <a:t>3</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9</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22</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12</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lnR w="28575">
                      <a:miter lim="400000"/>
                    </a:lnR>
                  </a:tcPr>
                </a:tc>
                <a:extLst>
                  <a:ext uri="{0D108BD9-81ED-4DB2-BD59-A6C34878D82A}">
                    <a16:rowId xmlns:a16="http://schemas.microsoft.com/office/drawing/2014/main" val="10002"/>
                  </a:ext>
                </a:extLst>
              </a:tr>
              <a:tr h="579433">
                <a:tc>
                  <a:txBody>
                    <a:bodyPr/>
                    <a:lstStyle/>
                    <a:p>
                      <a:pPr marL="58702" marR="58702" defTabSz="1295400">
                        <a:lnSpc>
                          <a:spcPct val="130000"/>
                        </a:lnSpc>
                        <a:tabLst/>
                        <a:defRPr sz="2000">
                          <a:solidFill>
                            <a:srgbClr val="0048AA"/>
                          </a:solidFill>
                          <a:uFill>
                            <a:solidFill>
                              <a:srgbClr val="000000"/>
                            </a:solidFill>
                          </a:uFill>
                        </a:defRPr>
                      </a:pPr>
                      <a:endParaRPr/>
                    </a:p>
                  </a:txBody>
                  <a:tcPr marL="50800" marR="50800" marT="50800" marB="50800" anchor="ctr" horzOverflow="overflow">
                    <a:lnL w="28575">
                      <a:miter lim="400000"/>
                    </a:lnL>
                    <a:lnB w="28575">
                      <a:miter lim="400000"/>
                    </a:lnB>
                    <a:solidFill>
                      <a:srgbClr val="343E98"/>
                    </a:solidFill>
                  </a:tcPr>
                </a:tc>
                <a:tc>
                  <a:txBody>
                    <a:bodyPr/>
                    <a:lstStyle/>
                    <a:p>
                      <a:pPr marL="58702" marR="58702" defTabSz="1295400">
                        <a:lnSpc>
                          <a:spcPct val="130000"/>
                        </a:lnSpc>
                        <a:tabLst/>
                        <a:defRPr sz="1800"/>
                      </a:pPr>
                      <a:r>
                        <a:rPr sz="2000">
                          <a:uFill>
                            <a:solidFill>
                              <a:srgbClr val="000000"/>
                            </a:solidFill>
                          </a:uFill>
                        </a:rPr>
                        <a:t>16</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10</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4</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2</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5</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dirty="0">
                          <a:uFill>
                            <a:solidFill>
                              <a:srgbClr val="000000"/>
                            </a:solidFill>
                          </a:uFill>
                        </a:rPr>
                        <a:t>7</a:t>
                      </a: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3"/>
                  </a:ext>
                </a:extLst>
              </a:tr>
            </a:tbl>
          </a:graphicData>
        </a:graphic>
      </p:graphicFrame>
      <p:sp>
        <p:nvSpPr>
          <p:cNvPr id="424" name="cost to paint house i the given color"/>
          <p:cNvSpPr txBox="1"/>
          <p:nvPr/>
        </p:nvSpPr>
        <p:spPr>
          <a:xfrm>
            <a:off x="1841500" y="8572500"/>
            <a:ext cx="9639300" cy="330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marL="58702" marR="58702" defTabSz="1295400">
              <a:lnSpc>
                <a:spcPct val="150000"/>
              </a:lnSpc>
              <a:buClrTx/>
              <a:buFontTx/>
              <a:tabLst/>
              <a:defRPr b="1">
                <a:solidFill>
                  <a:srgbClr val="000000"/>
                </a:solidFill>
                <a:uFill>
                  <a:solidFill>
                    <a:srgbClr val="000000"/>
                  </a:solidFill>
                </a:uFill>
                <a:latin typeface="Lucida Grande"/>
                <a:ea typeface="Lucida Grande"/>
                <a:cs typeface="Lucida Grande"/>
                <a:sym typeface="Lucida Grande"/>
              </a:defRPr>
            </a:lvl1pPr>
          </a:lstStyle>
          <a:p>
            <a:r>
              <a:t>cost to paint house i the given color</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29" name="House coloring problem"/>
          <p:cNvSpPr txBox="1">
            <a:spLocks noGrp="1"/>
          </p:cNvSpPr>
          <p:nvPr>
            <p:ph type="title"/>
          </p:nvPr>
        </p:nvSpPr>
        <p:spPr>
          <a:prstGeom prst="rect">
            <a:avLst/>
          </a:prstGeom>
        </p:spPr>
        <p:txBody>
          <a:bodyPr/>
          <a:lstStyle/>
          <a:p>
            <a:r>
              <a:t>House coloring problem</a:t>
            </a:r>
          </a:p>
        </p:txBody>
      </p:sp>
      <p:sp>
        <p:nvSpPr>
          <p:cNvPr id="430" name="Subproblems.…"/>
          <p:cNvSpPr txBox="1">
            <a:spLocks noGrp="1"/>
          </p:cNvSpPr>
          <p:nvPr>
            <p:ph type="body" idx="1"/>
          </p:nvPr>
        </p:nvSpPr>
        <p:spPr>
          <a:prstGeom prst="rect">
            <a:avLst/>
          </a:prstGeom>
        </p:spPr>
        <p:txBody>
          <a:bodyPr/>
          <a:lstStyle/>
          <a:p>
            <a:r>
              <a:t>Subproblems.</a:t>
            </a:r>
          </a:p>
          <a:p>
            <a:pPr lvl="1"/>
            <a:r>
              <a:rPr i="1">
                <a:latin typeface="Times"/>
                <a:ea typeface="Times"/>
                <a:cs typeface="Times"/>
                <a:sym typeface="Times"/>
              </a:rPr>
              <a:t>R</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red.</a:t>
            </a:r>
            <a:endParaRPr>
              <a:solidFill>
                <a:srgbClr val="005493"/>
              </a:solidFill>
              <a:uFill>
                <a:solidFill>
                  <a:srgbClr val="0048AA"/>
                </a:solidFill>
              </a:uFill>
            </a:endParaRPr>
          </a:p>
          <a:p>
            <a:pPr lvl="1"/>
            <a:r>
              <a:rPr i="1">
                <a:latin typeface="Times"/>
                <a:ea typeface="Times"/>
                <a:cs typeface="Times"/>
                <a:sym typeface="Times"/>
              </a:rPr>
              <a:t>G</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green.</a:t>
            </a:r>
            <a:endParaRPr>
              <a:solidFill>
                <a:srgbClr val="005493"/>
              </a:solidFill>
              <a:uFill>
                <a:solidFill>
                  <a:srgbClr val="0048AA"/>
                </a:solidFill>
              </a:uFill>
            </a:endParaRPr>
          </a:p>
          <a:p>
            <a:pPr lvl="1"/>
            <a:r>
              <a:rPr i="1">
                <a:latin typeface="Times"/>
                <a:ea typeface="Times"/>
                <a:cs typeface="Times"/>
                <a:sym typeface="Times"/>
              </a:rPr>
              <a:t>B</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blue.</a:t>
            </a:r>
          </a:p>
          <a:p>
            <a:pPr lvl="1"/>
            <a:r>
              <a:t>Optimal cost = </a:t>
            </a:r>
            <a:r>
              <a:rPr>
                <a:latin typeface="Times"/>
                <a:ea typeface="Times"/>
                <a:cs typeface="Times"/>
                <a:sym typeface="Times"/>
              </a:rPr>
              <a:t>min { </a:t>
            </a:r>
            <a:r>
              <a:rPr i="1">
                <a:latin typeface="Times"/>
                <a:ea typeface="Times"/>
                <a:cs typeface="Times"/>
                <a:sym typeface="Times"/>
              </a:rPr>
              <a:t>R</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G</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B</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t>.</a:t>
            </a:r>
            <a:endParaRPr>
              <a:solidFill>
                <a:srgbClr val="005493"/>
              </a:solidFill>
              <a:uFill>
                <a:solidFill>
                  <a:srgbClr val="0048AA"/>
                </a:solidFill>
              </a:uFill>
            </a:endParaRPr>
          </a:p>
          <a:p>
            <a:br/>
            <a:r>
              <a:t>Dynamic programming equation.</a:t>
            </a:r>
          </a:p>
          <a:p>
            <a:pPr lvl="1">
              <a:defRPr>
                <a:latin typeface="Times"/>
                <a:ea typeface="Times"/>
                <a:cs typeface="Times"/>
                <a:sym typeface="Times"/>
              </a:defRPr>
            </a:pPr>
            <a:r>
              <a:rPr i="1" spc="96"/>
              <a:t>R</a:t>
            </a:r>
            <a:r>
              <a:t>[</a:t>
            </a:r>
            <a:r>
              <a:rPr i="1"/>
              <a:t>i </a:t>
            </a:r>
            <a:r>
              <a:t>+ 1]  =  </a:t>
            </a:r>
            <a:r>
              <a:rPr i="1"/>
              <a:t>cost</a:t>
            </a:r>
            <a:r>
              <a:t>(</a:t>
            </a:r>
            <a:r>
              <a:rPr i="1"/>
              <a:t>i+</a:t>
            </a:r>
            <a:r>
              <a:t>1, </a:t>
            </a:r>
            <a:r>
              <a:rPr i="1"/>
              <a:t>red</a:t>
            </a:r>
            <a:r>
              <a:t>)     +  min { </a:t>
            </a:r>
            <a:r>
              <a:rPr i="1"/>
              <a:t>B</a:t>
            </a:r>
            <a:r>
              <a:t>[</a:t>
            </a:r>
            <a:r>
              <a:rPr i="1"/>
              <a:t>i</a:t>
            </a:r>
            <a:r>
              <a:t>], </a:t>
            </a:r>
            <a:r>
              <a:rPr i="1"/>
              <a:t>G</a:t>
            </a:r>
            <a:r>
              <a:t>[</a:t>
            </a:r>
            <a:r>
              <a:rPr i="1"/>
              <a:t>i</a:t>
            </a:r>
            <a:r>
              <a:t>] }</a:t>
            </a:r>
          </a:p>
          <a:p>
            <a:pPr lvl="1">
              <a:defRPr>
                <a:latin typeface="Times"/>
                <a:ea typeface="Times"/>
                <a:cs typeface="Times"/>
                <a:sym typeface="Times"/>
              </a:defRPr>
            </a:pPr>
            <a:r>
              <a:rPr i="1"/>
              <a:t>G</a:t>
            </a:r>
            <a:r>
              <a:t>[</a:t>
            </a:r>
            <a:r>
              <a:rPr i="1"/>
              <a:t>i </a:t>
            </a:r>
            <a:r>
              <a:t>+ 1]  =  </a:t>
            </a:r>
            <a:r>
              <a:rPr i="1"/>
              <a:t>cost</a:t>
            </a:r>
            <a:r>
              <a:t>(</a:t>
            </a:r>
            <a:r>
              <a:rPr i="1"/>
              <a:t>i+</a:t>
            </a:r>
            <a:r>
              <a:t>1, </a:t>
            </a:r>
            <a:r>
              <a:rPr i="1"/>
              <a:t>green</a:t>
            </a:r>
            <a:r>
              <a:t>) +  min { </a:t>
            </a:r>
            <a:r>
              <a:rPr i="1"/>
              <a:t>R</a:t>
            </a:r>
            <a:r>
              <a:t>[</a:t>
            </a:r>
            <a:r>
              <a:rPr i="1"/>
              <a:t>i</a:t>
            </a:r>
            <a:r>
              <a:t>], </a:t>
            </a:r>
            <a:r>
              <a:rPr i="1"/>
              <a:t>B</a:t>
            </a:r>
            <a:r>
              <a:t>[</a:t>
            </a:r>
            <a:r>
              <a:rPr i="1"/>
              <a:t>i</a:t>
            </a:r>
            <a:r>
              <a:t>] }</a:t>
            </a:r>
          </a:p>
          <a:p>
            <a:pPr lvl="1">
              <a:defRPr>
                <a:latin typeface="Times"/>
                <a:ea typeface="Times"/>
                <a:cs typeface="Times"/>
                <a:sym typeface="Times"/>
              </a:defRPr>
            </a:pPr>
            <a:r>
              <a:rPr i="1" spc="192"/>
              <a:t>B</a:t>
            </a:r>
            <a:r>
              <a:t>[</a:t>
            </a:r>
            <a:r>
              <a:rPr i="1"/>
              <a:t>i </a:t>
            </a:r>
            <a:r>
              <a:t>+ 1]  =  </a:t>
            </a:r>
            <a:r>
              <a:rPr i="1"/>
              <a:t>cost</a:t>
            </a:r>
            <a:r>
              <a:t>(</a:t>
            </a:r>
            <a:r>
              <a:rPr i="1"/>
              <a:t>i+</a:t>
            </a:r>
            <a:r>
              <a:t>1, </a:t>
            </a:r>
            <a:r>
              <a:rPr i="1"/>
              <a:t>blue</a:t>
            </a:r>
            <a:r>
              <a:t>)  </a:t>
            </a:r>
            <a:r>
              <a:rPr baseline="-5999"/>
              <a:t>  </a:t>
            </a:r>
            <a:r>
              <a:t>+  min { </a:t>
            </a:r>
            <a:r>
              <a:rPr i="1"/>
              <a:t>R</a:t>
            </a:r>
            <a:r>
              <a:t>[</a:t>
            </a:r>
            <a:r>
              <a:rPr i="1"/>
              <a:t>i</a:t>
            </a:r>
            <a:r>
              <a:t>], </a:t>
            </a:r>
            <a:r>
              <a:rPr i="1"/>
              <a:t>G</a:t>
            </a:r>
            <a:r>
              <a:t>[</a:t>
            </a:r>
            <a:r>
              <a:rPr i="1"/>
              <a:t>i</a:t>
            </a:r>
            <a:r>
              <a:t>] }</a:t>
            </a:r>
          </a:p>
          <a:p>
            <a:br/>
            <a:r>
              <a:t>Running time.  </a:t>
            </a:r>
            <a:r>
              <a:rPr i="1">
                <a:solidFill>
                  <a:srgbClr val="000000"/>
                </a:solidFill>
                <a:uFill>
                  <a:solidFill>
                    <a:srgbClr val="000000"/>
                  </a:solidFill>
                </a:uFill>
                <a:latin typeface="Times"/>
                <a:ea typeface="Times"/>
                <a:cs typeface="Times"/>
                <a:sym typeface="Times"/>
              </a:rPr>
              <a:t>O</a:t>
            </a:r>
            <a:r>
              <a:rPr>
                <a:solidFill>
                  <a:srgbClr val="000000"/>
                </a:solidFill>
                <a:uFill>
                  <a:solidFill>
                    <a:srgbClr val="000000"/>
                  </a:solidFill>
                </a:uFill>
                <a:latin typeface="Times"/>
                <a:ea typeface="Times"/>
                <a:cs typeface="Times"/>
                <a:sym typeface="Times"/>
              </a:rPr>
              <a:t>(</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a:t>
            </a:r>
          </a:p>
        </p:txBody>
      </p:sp>
      <p:sp>
        <p:nvSpPr>
          <p:cNvPr id="431"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pic>
        <p:nvPicPr>
          <p:cNvPr id="432" name="interview-white.pdf" descr="interview-white.pdf"/>
          <p:cNvPicPr>
            <a:picLocks noChangeAspect="1"/>
          </p:cNvPicPr>
          <p:nvPr/>
        </p:nvPicPr>
        <p:blipFill>
          <a:blip r:embed="rId3"/>
          <a:stretch>
            <a:fillRect/>
          </a:stretch>
        </p:blipFill>
        <p:spPr>
          <a:xfrm>
            <a:off x="11493500" y="382872"/>
            <a:ext cx="687389" cy="468505"/>
          </a:xfrm>
          <a:prstGeom prst="rect">
            <a:avLst/>
          </a:prstGeom>
          <a:ln w="12700">
            <a:miter lim="400000"/>
          </a:ln>
        </p:spPr>
      </p:pic>
      <p:grpSp>
        <p:nvGrpSpPr>
          <p:cNvPr id="436" name="成组"/>
          <p:cNvGrpSpPr/>
          <p:nvPr/>
        </p:nvGrpSpPr>
        <p:grpSpPr>
          <a:xfrm>
            <a:off x="7531100" y="5803900"/>
            <a:ext cx="2400300" cy="1308100"/>
            <a:chOff x="0" y="0"/>
            <a:chExt cx="2400300" cy="1308100"/>
          </a:xfrm>
        </p:grpSpPr>
        <p:sp>
          <p:nvSpPr>
            <p:cNvPr id="433" name="overlapping…"/>
            <p:cNvSpPr/>
            <p:nvPr/>
          </p:nvSpPr>
          <p:spPr>
            <a:xfrm>
              <a:off x="1130300" y="3810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58702" marR="58702" algn="l" defTabSz="1295400">
                <a:lnSpc>
                  <a:spcPct val="150000"/>
                </a:lnSpc>
                <a:buClrTx/>
                <a:buFontTx/>
                <a:tabLst/>
                <a:defRPr>
                  <a:uFill>
                    <a:solidFill>
                      <a:srgbClr val="8D3124"/>
                    </a:solidFill>
                  </a:uFill>
                </a:defRPr>
              </a:pPr>
              <a:r>
                <a:t>overlapping</a:t>
              </a:r>
            </a:p>
            <a:p>
              <a:pPr marL="58702" marR="58702" algn="l" defTabSz="1295400">
                <a:lnSpc>
                  <a:spcPct val="150000"/>
                </a:lnSpc>
                <a:buClrTx/>
                <a:buFontTx/>
                <a:tabLst/>
                <a:defRPr>
                  <a:uFill>
                    <a:solidFill>
                      <a:srgbClr val="8D3124"/>
                    </a:solidFill>
                  </a:uFill>
                </a:defRPr>
              </a:pPr>
              <a:r>
                <a:t>subproblems</a:t>
              </a:r>
            </a:p>
          </p:txBody>
        </p:sp>
        <p:sp>
          <p:nvSpPr>
            <p:cNvPr id="434" name="线条"/>
            <p:cNvSpPr/>
            <p:nvPr/>
          </p:nvSpPr>
          <p:spPr>
            <a:xfrm>
              <a:off x="0" y="0"/>
              <a:ext cx="1113677" cy="34680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435" name="线条"/>
            <p:cNvSpPr/>
            <p:nvPr/>
          </p:nvSpPr>
          <p:spPr>
            <a:xfrm flipV="1">
              <a:off x="0" y="342900"/>
              <a:ext cx="1115067" cy="34571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41" name="Maximum subarray problem"/>
          <p:cNvSpPr txBox="1">
            <a:spLocks noGrp="1"/>
          </p:cNvSpPr>
          <p:nvPr>
            <p:ph type="title"/>
          </p:nvPr>
        </p:nvSpPr>
        <p:spPr>
          <a:prstGeom prst="rect">
            <a:avLst/>
          </a:prstGeom>
        </p:spPr>
        <p:txBody>
          <a:bodyPr/>
          <a:lstStyle/>
          <a:p>
            <a:r>
              <a:rPr dirty="0"/>
              <a:t>Maximum subarray problem</a:t>
            </a:r>
          </a:p>
        </p:txBody>
      </p:sp>
      <p:sp>
        <p:nvSpPr>
          <p:cNvPr id="442" name="Goal.  Given an array x of n integer (positive or negative), find a contiguous subarray whose sum is maximum.…"/>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Given an array </a:t>
            </a:r>
            <a:r>
              <a:rPr i="1">
                <a:solidFill>
                  <a:srgbClr val="000000"/>
                </a:solidFill>
                <a:uFill>
                  <a:solidFill>
                    <a:srgbClr val="000000"/>
                  </a:solidFill>
                </a:uFill>
                <a:latin typeface="Times"/>
                <a:ea typeface="Times"/>
                <a:cs typeface="Times"/>
                <a:sym typeface="Times"/>
              </a:rPr>
              <a:t>x </a:t>
            </a:r>
            <a:r>
              <a:rPr>
                <a:solidFill>
                  <a:srgbClr val="000000"/>
                </a:solidFill>
                <a:uFill>
                  <a:solidFill>
                    <a:srgbClr val="000000"/>
                  </a:solidFill>
                </a:uFill>
              </a:rPr>
              <a:t>of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integer (positive or negative), find a contiguous subarray whose sum is maximum.</a:t>
            </a:r>
          </a:p>
          <a:p>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r>
              <a:t>Applications.  </a:t>
            </a:r>
            <a:r>
              <a:rPr>
                <a:solidFill>
                  <a:srgbClr val="000000"/>
                </a:solidFill>
              </a:rPr>
              <a:t>Computer vision, d</a:t>
            </a:r>
            <a:r>
              <a:rPr>
                <a:solidFill>
                  <a:srgbClr val="000000"/>
                </a:solidFill>
                <a:uFill>
                  <a:solidFill>
                    <a:srgbClr val="000000"/>
                  </a:solidFill>
                </a:uFill>
              </a:rPr>
              <a:t>ata mining,</a:t>
            </a:r>
            <a:br>
              <a:rPr>
                <a:solidFill>
                  <a:srgbClr val="000000"/>
                </a:solidFill>
                <a:uFill>
                  <a:solidFill>
                    <a:srgbClr val="000000"/>
                  </a:solidFill>
                </a:uFill>
              </a:rPr>
            </a:br>
            <a:r>
              <a:rPr>
                <a:solidFill>
                  <a:srgbClr val="000000"/>
                </a:solidFill>
                <a:uFill>
                  <a:solidFill>
                    <a:srgbClr val="000000"/>
                  </a:solidFill>
                </a:uFill>
              </a:rPr>
              <a:t>genomic sequence analysis, technical job interviews, ….</a:t>
            </a:r>
          </a:p>
        </p:txBody>
      </p:sp>
      <p:sp>
        <p:nvSpPr>
          <p:cNvPr id="443"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pic>
        <p:nvPicPr>
          <p:cNvPr id="444" name="interview-white.pdf" descr="interview-white.pdf"/>
          <p:cNvPicPr>
            <a:picLocks noChangeAspect="1"/>
          </p:cNvPicPr>
          <p:nvPr/>
        </p:nvPicPr>
        <p:blipFill>
          <a:blip r:embed="rId2"/>
          <a:stretch>
            <a:fillRect/>
          </a:stretch>
        </p:blipFill>
        <p:spPr>
          <a:xfrm>
            <a:off x="11493500" y="382872"/>
            <a:ext cx="687389" cy="468505"/>
          </a:xfrm>
          <a:prstGeom prst="rect">
            <a:avLst/>
          </a:prstGeom>
          <a:ln w="12700">
            <a:miter lim="400000"/>
          </a:ln>
        </p:spPr>
      </p:pic>
      <p:graphicFrame>
        <p:nvGraphicFramePr>
          <p:cNvPr id="445" name="表格"/>
          <p:cNvGraphicFramePr/>
          <p:nvPr/>
        </p:nvGraphicFramePr>
        <p:xfrm>
          <a:off x="1382028" y="3390291"/>
          <a:ext cx="10204935" cy="579433"/>
        </p:xfrm>
        <a:graphic>
          <a:graphicData uri="http://schemas.openxmlformats.org/drawingml/2006/table">
            <a:tbl>
              <a:tblPr>
                <a:tableStyleId>{8F44A2F1-9E1F-4B54-A3A2-5F16C0AD49E2}</a:tableStyleId>
              </a:tblPr>
              <a:tblGrid>
                <a:gridCol w="680329">
                  <a:extLst>
                    <a:ext uri="{9D8B030D-6E8A-4147-A177-3AD203B41FA5}">
                      <a16:colId xmlns:a16="http://schemas.microsoft.com/office/drawing/2014/main" val="20000"/>
                    </a:ext>
                  </a:extLst>
                </a:gridCol>
                <a:gridCol w="680329">
                  <a:extLst>
                    <a:ext uri="{9D8B030D-6E8A-4147-A177-3AD203B41FA5}">
                      <a16:colId xmlns:a16="http://schemas.microsoft.com/office/drawing/2014/main" val="20001"/>
                    </a:ext>
                  </a:extLst>
                </a:gridCol>
                <a:gridCol w="680329">
                  <a:extLst>
                    <a:ext uri="{9D8B030D-6E8A-4147-A177-3AD203B41FA5}">
                      <a16:colId xmlns:a16="http://schemas.microsoft.com/office/drawing/2014/main" val="20002"/>
                    </a:ext>
                  </a:extLst>
                </a:gridCol>
                <a:gridCol w="680329">
                  <a:extLst>
                    <a:ext uri="{9D8B030D-6E8A-4147-A177-3AD203B41FA5}">
                      <a16:colId xmlns:a16="http://schemas.microsoft.com/office/drawing/2014/main" val="20003"/>
                    </a:ext>
                  </a:extLst>
                </a:gridCol>
                <a:gridCol w="680329">
                  <a:extLst>
                    <a:ext uri="{9D8B030D-6E8A-4147-A177-3AD203B41FA5}">
                      <a16:colId xmlns:a16="http://schemas.microsoft.com/office/drawing/2014/main" val="20004"/>
                    </a:ext>
                  </a:extLst>
                </a:gridCol>
                <a:gridCol w="680329">
                  <a:extLst>
                    <a:ext uri="{9D8B030D-6E8A-4147-A177-3AD203B41FA5}">
                      <a16:colId xmlns:a16="http://schemas.microsoft.com/office/drawing/2014/main" val="20005"/>
                    </a:ext>
                  </a:extLst>
                </a:gridCol>
                <a:gridCol w="680329">
                  <a:extLst>
                    <a:ext uri="{9D8B030D-6E8A-4147-A177-3AD203B41FA5}">
                      <a16:colId xmlns:a16="http://schemas.microsoft.com/office/drawing/2014/main" val="20006"/>
                    </a:ext>
                  </a:extLst>
                </a:gridCol>
                <a:gridCol w="680329">
                  <a:extLst>
                    <a:ext uri="{9D8B030D-6E8A-4147-A177-3AD203B41FA5}">
                      <a16:colId xmlns:a16="http://schemas.microsoft.com/office/drawing/2014/main" val="20007"/>
                    </a:ext>
                  </a:extLst>
                </a:gridCol>
                <a:gridCol w="680329">
                  <a:extLst>
                    <a:ext uri="{9D8B030D-6E8A-4147-A177-3AD203B41FA5}">
                      <a16:colId xmlns:a16="http://schemas.microsoft.com/office/drawing/2014/main" val="20008"/>
                    </a:ext>
                  </a:extLst>
                </a:gridCol>
                <a:gridCol w="680329">
                  <a:extLst>
                    <a:ext uri="{9D8B030D-6E8A-4147-A177-3AD203B41FA5}">
                      <a16:colId xmlns:a16="http://schemas.microsoft.com/office/drawing/2014/main" val="20009"/>
                    </a:ext>
                  </a:extLst>
                </a:gridCol>
                <a:gridCol w="680329">
                  <a:extLst>
                    <a:ext uri="{9D8B030D-6E8A-4147-A177-3AD203B41FA5}">
                      <a16:colId xmlns:a16="http://schemas.microsoft.com/office/drawing/2014/main" val="20010"/>
                    </a:ext>
                  </a:extLst>
                </a:gridCol>
                <a:gridCol w="680329">
                  <a:extLst>
                    <a:ext uri="{9D8B030D-6E8A-4147-A177-3AD203B41FA5}">
                      <a16:colId xmlns:a16="http://schemas.microsoft.com/office/drawing/2014/main" val="20011"/>
                    </a:ext>
                  </a:extLst>
                </a:gridCol>
                <a:gridCol w="680329">
                  <a:extLst>
                    <a:ext uri="{9D8B030D-6E8A-4147-A177-3AD203B41FA5}">
                      <a16:colId xmlns:a16="http://schemas.microsoft.com/office/drawing/2014/main" val="20012"/>
                    </a:ext>
                  </a:extLst>
                </a:gridCol>
                <a:gridCol w="680329">
                  <a:extLst>
                    <a:ext uri="{9D8B030D-6E8A-4147-A177-3AD203B41FA5}">
                      <a16:colId xmlns:a16="http://schemas.microsoft.com/office/drawing/2014/main" val="20013"/>
                    </a:ext>
                  </a:extLst>
                </a:gridCol>
                <a:gridCol w="680329">
                  <a:extLst>
                    <a:ext uri="{9D8B030D-6E8A-4147-A177-3AD203B41FA5}">
                      <a16:colId xmlns:a16="http://schemas.microsoft.com/office/drawing/2014/main" val="20014"/>
                    </a:ext>
                  </a:extLst>
                </a:gridCol>
              </a:tblGrid>
              <a:tr h="579433">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12</a:t>
                      </a:r>
                    </a:p>
                  </a:txBody>
                  <a:tcPr marL="50800" marR="50800" marT="50800" marB="50800" anchor="ctr" horzOverflow="overflow">
                    <a:lnL w="28575">
                      <a:miter lim="400000"/>
                    </a:lnL>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31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−61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59</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26</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58</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97</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−93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−23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84</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−15</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6</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grpSp>
        <p:nvGrpSpPr>
          <p:cNvPr id="448" name="成组"/>
          <p:cNvGrpSpPr/>
          <p:nvPr/>
        </p:nvGrpSpPr>
        <p:grpSpPr>
          <a:xfrm>
            <a:off x="4783677" y="3407754"/>
            <a:ext cx="3401649" cy="1060849"/>
            <a:chOff x="0" y="0"/>
            <a:chExt cx="3401648" cy="1060848"/>
          </a:xfrm>
        </p:grpSpPr>
        <p:sp>
          <p:nvSpPr>
            <p:cNvPr id="446" name="矩形"/>
            <p:cNvSpPr/>
            <p:nvPr/>
          </p:nvSpPr>
          <p:spPr>
            <a:xfrm>
              <a:off x="0" y="0"/>
              <a:ext cx="3401649" cy="544509"/>
            </a:xfrm>
            <a:prstGeom prst="rect">
              <a:avLst/>
            </a:prstGeom>
            <a:noFill/>
            <a:ln w="63500" cap="flat">
              <a:solidFill>
                <a:srgbClr val="A34431"/>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47" name="187"/>
            <p:cNvSpPr txBox="1"/>
            <p:nvPr/>
          </p:nvSpPr>
          <p:spPr>
            <a:xfrm>
              <a:off x="1390922" y="692548"/>
              <a:ext cx="566702" cy="368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800" b="1">
                  <a:latin typeface="Lucida Grande"/>
                  <a:ea typeface="Lucida Grande"/>
                  <a:cs typeface="Lucida Grande"/>
                  <a:sym typeface="Lucida Grande"/>
                </a:defRPr>
              </a:lvl1pPr>
            </a:lstStyle>
            <a:p>
              <a:r>
                <a:t>187</a:t>
              </a:r>
            </a:p>
          </p:txBody>
        </p:sp>
      </p:grpSp>
      <p:pic>
        <p:nvPicPr>
          <p:cNvPr id="449" name="图像" descr="图像"/>
          <p:cNvPicPr>
            <a:picLocks noChangeAspect="1"/>
          </p:cNvPicPr>
          <p:nvPr/>
        </p:nvPicPr>
        <p:blipFill>
          <a:blip r:embed="rId3"/>
          <a:stretch>
            <a:fillRect/>
          </a:stretch>
        </p:blipFill>
        <p:spPr>
          <a:xfrm>
            <a:off x="9932885" y="6364315"/>
            <a:ext cx="1947517" cy="263966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42">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2" build="p" bldLvl="5" animBg="1" advAuto="0"/>
      <p:bldP spid="448" grpId="1" animBg="1" advAuto="0"/>
      <p:bldP spid="449" grpId="3"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52" name="Kadane’s algorithm"/>
          <p:cNvSpPr txBox="1">
            <a:spLocks noGrp="1"/>
          </p:cNvSpPr>
          <p:nvPr>
            <p:ph type="title"/>
          </p:nvPr>
        </p:nvSpPr>
        <p:spPr>
          <a:prstGeom prst="rect">
            <a:avLst/>
          </a:prstGeom>
        </p:spPr>
        <p:txBody>
          <a:bodyPr/>
          <a:lstStyle/>
          <a:p>
            <a:r>
              <a:rPr dirty="0" err="1"/>
              <a:t>Kadane’s</a:t>
            </a:r>
            <a:r>
              <a:rPr dirty="0"/>
              <a:t> algorithm</a:t>
            </a:r>
          </a:p>
        </p:txBody>
      </p:sp>
      <p:sp>
        <p:nvSpPr>
          <p:cNvPr id="453" name="Def.  OPT(i) = max sum of any subarray of x whose rightmost         index is i.…"/>
          <p:cNvSpPr txBox="1">
            <a:spLocks noGrp="1"/>
          </p:cNvSpPr>
          <p:nvPr>
            <p:ph type="body" idx="1"/>
          </p:nvPr>
        </p:nvSpPr>
        <p:spPr>
          <a:prstGeom prst="rect">
            <a:avLst/>
          </a:prstGeom>
        </p:spPr>
        <p:txBody>
          <a:bodyPr/>
          <a:lstStyle/>
          <a:p>
            <a:r>
              <a:rPr dirty="0"/>
              <a:t>Def.  </a:t>
            </a:r>
            <a:r>
              <a:rPr i="1" dirty="0">
                <a:solidFill>
                  <a:srgbClr val="000000"/>
                </a:solidFill>
                <a:latin typeface="Times"/>
                <a:ea typeface="Times"/>
                <a:cs typeface="Times"/>
                <a:sym typeface="Times"/>
              </a:rPr>
              <a:t>OPT</a:t>
            </a:r>
            <a:r>
              <a:rPr spc="240" dirty="0">
                <a:solidFill>
                  <a:srgbClr val="000000"/>
                </a:solidFill>
                <a:latin typeface="Times"/>
                <a:ea typeface="Times"/>
                <a:cs typeface="Times"/>
                <a:sym typeface="Times"/>
              </a:rPr>
              <a:t>(</a:t>
            </a:r>
            <a:r>
              <a:rPr i="1" spc="240" dirty="0" err="1">
                <a:solidFill>
                  <a:srgbClr val="000000"/>
                </a:solidFill>
                <a:latin typeface="Times"/>
                <a:ea typeface="Times"/>
                <a:cs typeface="Times"/>
                <a:sym typeface="Times"/>
              </a:rPr>
              <a:t>i</a:t>
            </a:r>
            <a:r>
              <a:rPr dirty="0">
                <a:solidFill>
                  <a:srgbClr val="000000"/>
                </a:solidFill>
                <a:latin typeface="Times"/>
                <a:ea typeface="Times"/>
                <a:cs typeface="Times"/>
                <a:sym typeface="Times"/>
              </a:rPr>
              <a:t>) = </a:t>
            </a:r>
            <a:r>
              <a:rPr dirty="0">
                <a:solidFill>
                  <a:srgbClr val="000000"/>
                </a:solidFill>
              </a:rPr>
              <a:t>max sum of any subarray of </a:t>
            </a:r>
            <a:r>
              <a:rPr i="1" dirty="0">
                <a:solidFill>
                  <a:srgbClr val="000000"/>
                </a:solidFill>
                <a:latin typeface="Times"/>
                <a:ea typeface="Times"/>
                <a:cs typeface="Times"/>
                <a:sym typeface="Times"/>
              </a:rPr>
              <a:t>x</a:t>
            </a:r>
            <a:r>
              <a:rPr dirty="0">
                <a:solidFill>
                  <a:srgbClr val="000000"/>
                </a:solidFill>
              </a:rPr>
              <a:t> whose rightmost</a:t>
            </a:r>
            <a:br>
              <a:rPr dirty="0">
                <a:solidFill>
                  <a:srgbClr val="000000"/>
                </a:solidFill>
              </a:rPr>
            </a:br>
            <a:r>
              <a:rPr dirty="0">
                <a:solidFill>
                  <a:srgbClr val="000000"/>
                </a:solidFill>
              </a:rPr>
              <a:t>        index is </a:t>
            </a:r>
            <a:r>
              <a:rPr i="1" dirty="0" err="1">
                <a:solidFill>
                  <a:srgbClr val="000000"/>
                </a:solidFill>
                <a:latin typeface="Times"/>
                <a:ea typeface="Times"/>
                <a:cs typeface="Times"/>
                <a:sym typeface="Times"/>
              </a:rPr>
              <a:t>i</a:t>
            </a:r>
            <a:r>
              <a:rPr dirty="0">
                <a:solidFill>
                  <a:srgbClr val="000000"/>
                </a:solidFill>
              </a:rPr>
              <a:t>.</a:t>
            </a:r>
          </a:p>
          <a:p>
            <a:br>
              <a:rPr dirty="0">
                <a:solidFill>
                  <a:srgbClr val="000000"/>
                </a:solidFill>
              </a:rPr>
            </a:br>
            <a:r>
              <a:rPr dirty="0"/>
              <a:t>Goal.</a:t>
            </a:r>
            <a:endParaRPr dirty="0">
              <a:solidFill>
                <a:srgbClr val="000000"/>
              </a:solidFill>
            </a:endParaRPr>
          </a:p>
          <a:p>
            <a:br>
              <a:rPr dirty="0"/>
            </a:br>
            <a:r>
              <a:rPr dirty="0"/>
              <a:t>Bellman equation.</a:t>
            </a:r>
            <a:endParaRPr dirty="0">
              <a:solidFill>
                <a:srgbClr val="000000"/>
              </a:solidFill>
              <a:latin typeface="Times"/>
              <a:ea typeface="Times"/>
              <a:cs typeface="Times"/>
              <a:sym typeface="Times"/>
            </a:endParaRPr>
          </a:p>
          <a:p>
            <a:br>
              <a:rPr dirty="0">
                <a:solidFill>
                  <a:srgbClr val="000000"/>
                </a:solidFill>
                <a:latin typeface="Times"/>
                <a:ea typeface="Times"/>
                <a:cs typeface="Times"/>
                <a:sym typeface="Times"/>
              </a:rPr>
            </a:br>
            <a:br>
              <a:rPr dirty="0"/>
            </a:br>
            <a:r>
              <a:rPr dirty="0"/>
              <a:t>Running time.  </a:t>
            </a:r>
            <a:r>
              <a:rPr i="1" spc="96" dirty="0">
                <a:solidFill>
                  <a:srgbClr val="000000"/>
                </a:solidFill>
                <a:latin typeface="Times"/>
                <a:ea typeface="Times"/>
                <a:cs typeface="Times"/>
                <a:sym typeface="Times"/>
              </a:rPr>
              <a:t>O</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a:t>
            </a:r>
          </a:p>
        </p:txBody>
      </p:sp>
      <p:sp>
        <p:nvSpPr>
          <p:cNvPr id="454"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pic>
        <p:nvPicPr>
          <p:cNvPr id="455" name="interview-white.pdf" descr="interview-white.pdf"/>
          <p:cNvPicPr>
            <a:picLocks noChangeAspect="1"/>
          </p:cNvPicPr>
          <p:nvPr/>
        </p:nvPicPr>
        <p:blipFill>
          <a:blip r:embed="rId3"/>
          <a:stretch>
            <a:fillRect/>
          </a:stretch>
        </p:blipFill>
        <p:spPr>
          <a:xfrm>
            <a:off x="11493500" y="382872"/>
            <a:ext cx="687389" cy="468505"/>
          </a:xfrm>
          <a:prstGeom prst="rect">
            <a:avLst/>
          </a:prstGeom>
          <a:ln w="12700">
            <a:miter lim="400000"/>
          </a:ln>
        </p:spPr>
      </p:pic>
      <p:grpSp>
        <p:nvGrpSpPr>
          <p:cNvPr id="458" name="成组"/>
          <p:cNvGrpSpPr/>
          <p:nvPr/>
        </p:nvGrpSpPr>
        <p:grpSpPr>
          <a:xfrm>
            <a:off x="6741274" y="5230217"/>
            <a:ext cx="1270001" cy="1879542"/>
            <a:chOff x="507938" y="0"/>
            <a:chExt cx="1270000" cy="1879541"/>
          </a:xfrm>
        </p:grpSpPr>
        <p:sp>
          <p:nvSpPr>
            <p:cNvPr id="456" name="take only…"/>
            <p:cNvSpPr/>
            <p:nvPr/>
          </p:nvSpPr>
          <p:spPr>
            <a:xfrm>
              <a:off x="507938" y="609541"/>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take only</a:t>
              </a:r>
            </a:p>
            <a:p>
              <a:pPr marL="58702" marR="58702" defTabSz="1295400">
                <a:lnSpc>
                  <a:spcPts val="2000"/>
                </a:lnSpc>
                <a:buClrTx/>
                <a:buFontTx/>
                <a:tabLst/>
                <a:defRPr>
                  <a:uFill>
                    <a:solidFill>
                      <a:srgbClr val="8D3124"/>
                    </a:solidFill>
                  </a:uFill>
                </a:defRPr>
              </a:pPr>
              <a:r>
                <a:t>element </a:t>
              </a:r>
              <a:r>
                <a:rPr sz="1800" i="1">
                  <a:latin typeface="Times"/>
                  <a:ea typeface="Times"/>
                  <a:cs typeface="Times"/>
                  <a:sym typeface="Times"/>
                </a:rPr>
                <a:t>i</a:t>
              </a:r>
            </a:p>
          </p:txBody>
        </p:sp>
        <p:sp>
          <p:nvSpPr>
            <p:cNvPr id="457" name="线条"/>
            <p:cNvSpPr/>
            <p:nvPr/>
          </p:nvSpPr>
          <p:spPr>
            <a:xfrm flipH="1">
              <a:off x="547250" y="-1"/>
              <a:ext cx="1" cy="51598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461" name="成组"/>
          <p:cNvGrpSpPr/>
          <p:nvPr/>
        </p:nvGrpSpPr>
        <p:grpSpPr>
          <a:xfrm>
            <a:off x="8901485" y="5230217"/>
            <a:ext cx="2018090" cy="1879542"/>
            <a:chOff x="563912" y="0"/>
            <a:chExt cx="2018088" cy="1879541"/>
          </a:xfrm>
        </p:grpSpPr>
        <p:sp>
          <p:nvSpPr>
            <p:cNvPr id="459" name="take element i…"/>
            <p:cNvSpPr/>
            <p:nvPr/>
          </p:nvSpPr>
          <p:spPr>
            <a:xfrm>
              <a:off x="1312001" y="609541"/>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take element </a:t>
              </a:r>
              <a:r>
                <a:rPr sz="1800" i="1">
                  <a:latin typeface="Times"/>
                  <a:ea typeface="Times"/>
                  <a:cs typeface="Times"/>
                  <a:sym typeface="Times"/>
                </a:rPr>
                <a:t>i</a:t>
              </a:r>
              <a:endParaRPr sz="1800">
                <a:latin typeface="Times"/>
                <a:ea typeface="Times"/>
                <a:cs typeface="Times"/>
                <a:sym typeface="Times"/>
              </a:endParaRPr>
            </a:p>
            <a:p>
              <a:pPr marL="58702" marR="58702" defTabSz="1295400">
                <a:lnSpc>
                  <a:spcPts val="2000"/>
                </a:lnSpc>
                <a:buClrTx/>
                <a:buFontTx/>
                <a:tabLst/>
                <a:defRPr>
                  <a:uFill>
                    <a:solidFill>
                      <a:srgbClr val="8D3124"/>
                    </a:solidFill>
                  </a:uFill>
                </a:defRPr>
              </a:pPr>
              <a:r>
                <a:t>together with best subarray</a:t>
              </a:r>
            </a:p>
            <a:p>
              <a:pPr marL="58702" marR="58702" defTabSz="1295400">
                <a:lnSpc>
                  <a:spcPts val="2000"/>
                </a:lnSpc>
                <a:buClrTx/>
                <a:buFontTx/>
                <a:tabLst/>
                <a:defRPr>
                  <a:uFill>
                    <a:solidFill>
                      <a:srgbClr val="8D3124"/>
                    </a:solidFill>
                  </a:uFill>
                </a:defRPr>
              </a:pPr>
              <a:r>
                <a:t>ending at index </a:t>
              </a:r>
              <a:r>
                <a:rPr sz="1800" i="1">
                  <a:latin typeface="Times"/>
                  <a:ea typeface="Times"/>
                  <a:cs typeface="Times"/>
                  <a:sym typeface="Times"/>
                </a:rPr>
                <a:t>i </a:t>
              </a:r>
              <a:r>
                <a:rPr sz="1800">
                  <a:latin typeface="Times"/>
                  <a:ea typeface="Times"/>
                  <a:cs typeface="Times"/>
                  <a:sym typeface="Times"/>
                </a:rPr>
                <a:t>− 1</a:t>
              </a:r>
            </a:p>
          </p:txBody>
        </p:sp>
        <p:sp>
          <p:nvSpPr>
            <p:cNvPr id="460" name="线条"/>
            <p:cNvSpPr/>
            <p:nvPr/>
          </p:nvSpPr>
          <p:spPr>
            <a:xfrm>
              <a:off x="563912" y="-1"/>
              <a:ext cx="195607" cy="511047"/>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462" name="图像" descr="图像"/>
          <p:cNvPicPr>
            <a:picLocks noChangeAspect="1"/>
          </p:cNvPicPr>
          <p:nvPr/>
        </p:nvPicPr>
        <p:blipFill>
          <a:blip r:embed="rId4"/>
          <a:srcRect l="13016" t="2979" r="21157" b="23498"/>
          <a:stretch>
            <a:fillRect/>
          </a:stretch>
        </p:blipFill>
        <p:spPr>
          <a:xfrm>
            <a:off x="10950573" y="1828799"/>
            <a:ext cx="1304927" cy="1440658"/>
          </a:xfrm>
          <a:custGeom>
            <a:avLst/>
            <a:gdLst/>
            <a:ahLst/>
            <a:cxnLst>
              <a:cxn ang="0">
                <a:pos x="wd2" y="hd2"/>
              </a:cxn>
              <a:cxn ang="5400000">
                <a:pos x="wd2" y="hd2"/>
              </a:cxn>
              <a:cxn ang="10800000">
                <a:pos x="wd2" y="hd2"/>
              </a:cxn>
              <a:cxn ang="16200000">
                <a:pos x="wd2" y="hd2"/>
              </a:cxn>
            </a:cxnLst>
            <a:rect l="0" t="0" r="r" b="b"/>
            <a:pathLst>
              <a:path w="21594" h="21600" extrusionOk="0">
                <a:moveTo>
                  <a:pt x="4269" y="0"/>
                </a:moveTo>
                <a:cubicBezTo>
                  <a:pt x="3043" y="0"/>
                  <a:pt x="2416" y="2"/>
                  <a:pt x="1760" y="190"/>
                </a:cubicBezTo>
                <a:cubicBezTo>
                  <a:pt x="1038" y="429"/>
                  <a:pt x="473" y="940"/>
                  <a:pt x="210" y="1595"/>
                </a:cubicBezTo>
                <a:cubicBezTo>
                  <a:pt x="1" y="2193"/>
                  <a:pt x="0" y="2759"/>
                  <a:pt x="0" y="3868"/>
                </a:cubicBezTo>
                <a:lnTo>
                  <a:pt x="0" y="17714"/>
                </a:lnTo>
                <a:cubicBezTo>
                  <a:pt x="0" y="18840"/>
                  <a:pt x="1" y="19401"/>
                  <a:pt x="210" y="19999"/>
                </a:cubicBezTo>
                <a:cubicBezTo>
                  <a:pt x="473" y="20654"/>
                  <a:pt x="1038" y="21171"/>
                  <a:pt x="1760" y="21410"/>
                </a:cubicBezTo>
                <a:cubicBezTo>
                  <a:pt x="2420" y="21599"/>
                  <a:pt x="3046" y="21600"/>
                  <a:pt x="4269" y="21600"/>
                </a:cubicBezTo>
                <a:lnTo>
                  <a:pt x="17312" y="21600"/>
                </a:lnTo>
                <a:cubicBezTo>
                  <a:pt x="18555" y="21600"/>
                  <a:pt x="19174" y="21599"/>
                  <a:pt x="19834" y="21410"/>
                </a:cubicBezTo>
                <a:cubicBezTo>
                  <a:pt x="20556" y="21171"/>
                  <a:pt x="21128" y="20654"/>
                  <a:pt x="21391" y="19999"/>
                </a:cubicBezTo>
                <a:cubicBezTo>
                  <a:pt x="21600" y="19401"/>
                  <a:pt x="21594" y="18841"/>
                  <a:pt x="21594" y="17732"/>
                </a:cubicBezTo>
                <a:lnTo>
                  <a:pt x="21594" y="3886"/>
                </a:lnTo>
                <a:cubicBezTo>
                  <a:pt x="21594" y="2760"/>
                  <a:pt x="21600" y="2193"/>
                  <a:pt x="21391" y="1595"/>
                </a:cubicBezTo>
                <a:cubicBezTo>
                  <a:pt x="21128" y="940"/>
                  <a:pt x="20556" y="429"/>
                  <a:pt x="19834" y="190"/>
                </a:cubicBezTo>
                <a:cubicBezTo>
                  <a:pt x="19174" y="1"/>
                  <a:pt x="18556" y="0"/>
                  <a:pt x="17332" y="0"/>
                </a:cubicBezTo>
                <a:lnTo>
                  <a:pt x="4289" y="0"/>
                </a:lnTo>
                <a:lnTo>
                  <a:pt x="4269" y="0"/>
                </a:lnTo>
                <a:close/>
              </a:path>
            </a:pathLst>
          </a:custGeom>
          <a:ln w="12700">
            <a:miter lim="400000"/>
          </a:ln>
        </p:spPr>
      </p:pic>
      <p:pic>
        <p:nvPicPr>
          <p:cNvPr id="463" name="图像" descr="图像"/>
          <p:cNvPicPr>
            <a:picLocks noChangeAspect="1"/>
          </p:cNvPicPr>
          <p:nvPr/>
        </p:nvPicPr>
        <p:blipFill>
          <a:blip r:embed="rId5"/>
          <a:stretch>
            <a:fillRect/>
          </a:stretch>
        </p:blipFill>
        <p:spPr>
          <a:xfrm>
            <a:off x="3909185" y="4148720"/>
            <a:ext cx="6972301" cy="927101"/>
          </a:xfrm>
          <a:prstGeom prst="rect">
            <a:avLst/>
          </a:prstGeom>
          <a:ln w="12700">
            <a:miter lim="400000"/>
          </a:ln>
        </p:spPr>
      </p:pic>
      <p:pic>
        <p:nvPicPr>
          <p:cNvPr id="464" name="图像" descr="图像"/>
          <p:cNvPicPr>
            <a:picLocks noChangeAspect="1"/>
          </p:cNvPicPr>
          <p:nvPr/>
        </p:nvPicPr>
        <p:blipFill>
          <a:blip r:embed="rId6"/>
          <a:stretch>
            <a:fillRect/>
          </a:stretch>
        </p:blipFill>
        <p:spPr>
          <a:xfrm>
            <a:off x="1848849" y="3447450"/>
            <a:ext cx="1701801" cy="43180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8195" name="Rectangle 3"/>
          <p:cNvSpPr>
            <a:spLocks noGrp="1" noChangeArrowheads="1"/>
          </p:cNvSpPr>
          <p:nvPr>
            <p:ph type="body" idx="1"/>
          </p:nvPr>
        </p:nvSpPr>
        <p:spPr/>
        <p:txBody>
          <a:bodyPr/>
          <a:lstStyle/>
          <a:p>
            <a:pPr>
              <a:buNone/>
            </a:pPr>
            <a:r>
              <a:rPr lang="en-US" altLang="en-US" dirty="0">
                <a:latin typeface="Arial" charset="0"/>
                <a:cs typeface="Arial" charset="0"/>
              </a:rPr>
              <a:t>Consider this function:</a:t>
            </a:r>
          </a:p>
          <a:p>
            <a:pPr>
              <a:buNone/>
            </a:pPr>
            <a:endParaRPr lang="en-US" altLang="en-US" sz="1422" dirty="0">
              <a:latin typeface="Arial" charset="0"/>
              <a:cs typeface="Arial" charset="0"/>
            </a:endParaRPr>
          </a:p>
          <a:p>
            <a:pPr lvl="2">
              <a:buFontTx/>
              <a:buNone/>
            </a:pPr>
            <a:r>
              <a:rPr lang="en-US" altLang="en-US" sz="1991" dirty="0">
                <a:latin typeface="Consolas" pitchFamily="49" charset="0"/>
                <a:cs typeface="Consolas" pitchFamily="49" charset="0"/>
              </a:rPr>
              <a:t>double </a:t>
            </a:r>
            <a:r>
              <a:rPr lang="en-US" altLang="en-US" sz="1991" dirty="0">
                <a:solidFill>
                  <a:srgbClr val="FF0000"/>
                </a:solidFill>
                <a:latin typeface="Consolas" pitchFamily="49" charset="0"/>
                <a:cs typeface="Consolas" pitchFamily="49" charset="0"/>
              </a:rPr>
              <a:t>F</a:t>
            </a:r>
            <a:r>
              <a:rPr lang="en-US" altLang="en-US" sz="1991" dirty="0">
                <a:latin typeface="Consolas" pitchFamily="49" charset="0"/>
                <a:cs typeface="Consolas" pitchFamily="49" charset="0"/>
              </a:rPr>
              <a:t>( </a:t>
            </a:r>
            <a:r>
              <a:rPr lang="en-US" altLang="en-US" sz="1991" dirty="0" err="1">
                <a:latin typeface="Consolas" pitchFamily="49" charset="0"/>
                <a:cs typeface="Consolas" pitchFamily="49" charset="0"/>
              </a:rPr>
              <a:t>int</a:t>
            </a:r>
            <a:r>
              <a:rPr lang="en-US" altLang="en-US" sz="1991" dirty="0">
                <a:latin typeface="Consolas" pitchFamily="49" charset="0"/>
                <a:cs typeface="Consolas" pitchFamily="49" charset="0"/>
              </a:rPr>
              <a:t> n ) {</a:t>
            </a:r>
          </a:p>
          <a:p>
            <a:pPr lvl="2">
              <a:buFontTx/>
              <a:buNone/>
            </a:pPr>
            <a:r>
              <a:rPr lang="en-US" altLang="en-US" sz="1991" dirty="0">
                <a:latin typeface="Consolas" pitchFamily="49" charset="0"/>
                <a:cs typeface="Consolas" pitchFamily="49" charset="0"/>
              </a:rPr>
              <a:t>    </a:t>
            </a:r>
            <a:r>
              <a:rPr lang="pt-BR" altLang="en-US" sz="1991" dirty="0">
                <a:latin typeface="Consolas" pitchFamily="49" charset="0"/>
                <a:cs typeface="Consolas" pitchFamily="49" charset="0"/>
              </a:rPr>
              <a:t>return ( n &lt;= 1 ) ? 1.0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- 1)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- 2);</a:t>
            </a:r>
          </a:p>
          <a:p>
            <a:pPr lvl="2">
              <a:buFontTx/>
              <a:buNone/>
            </a:pPr>
            <a:r>
              <a:rPr lang="en-US" altLang="en-US" sz="1991" dirty="0">
                <a:latin typeface="Consolas" pitchFamily="49" charset="0"/>
                <a:cs typeface="Consolas" pitchFamily="49" charset="0"/>
              </a:rPr>
              <a:t>}</a:t>
            </a:r>
          </a:p>
          <a:p>
            <a:pPr>
              <a:buFont typeface="Arial" charset="0"/>
              <a:buNone/>
            </a:pPr>
            <a:br>
              <a:rPr lang="en-US" altLang="en-US" sz="1707" dirty="0">
                <a:latin typeface="Arial" charset="0"/>
                <a:cs typeface="Arial" charset="0"/>
              </a:rPr>
            </a:br>
            <a:r>
              <a:rPr lang="en-US" altLang="en-US" dirty="0">
                <a:latin typeface="Arial" charset="0"/>
                <a:cs typeface="Arial" charset="0"/>
              </a:rPr>
              <a:t>The runtime is similar to the actual definition of Fibonacci numbers:</a:t>
            </a:r>
          </a:p>
          <a:p>
            <a:pPr>
              <a:buFont typeface="Arial" charset="0"/>
              <a:buNone/>
            </a:pP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None/>
            </a:pPr>
            <a:endParaRPr lang="en-US" altLang="en-US" dirty="0">
              <a:latin typeface="Arial" charset="0"/>
              <a:cs typeface="Arial" charset="0"/>
            </a:endParaRPr>
          </a:p>
          <a:p>
            <a:pPr>
              <a:buNone/>
            </a:pPr>
            <a:r>
              <a:rPr lang="en-US" altLang="en-US" dirty="0">
                <a:latin typeface="Times New Roman" panose="02020603050405020304" pitchFamily="18" charset="0"/>
                <a:cs typeface="Times New Roman" panose="02020603050405020304" pitchFamily="18" charset="0"/>
              </a:rPr>
              <a:t>T(</a:t>
            </a:r>
            <a:r>
              <a:rPr lang="en-US" altLang="en-US" i="1" dirty="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Symbol" panose="05050102010706020507" pitchFamily="18" charset="2"/>
                <a:cs typeface="Times New Roman" panose="02020603050405020304" pitchFamily="18" charset="0"/>
              </a:rPr>
              <a:t>2</a:t>
            </a:r>
            <a:r>
              <a:rPr lang="en-US" altLang="en-US" i="1" baseline="30000" dirty="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a:t>
            </a:r>
          </a:p>
          <a:p>
            <a:pPr marL="127000" lvl="1" indent="0">
              <a:buNone/>
            </a:pPr>
            <a:endParaRPr lang="en-US" altLang="en-US" dirty="0">
              <a:latin typeface="Arial" charset="0"/>
              <a:cs typeface="Arial"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089168536"/>
              </p:ext>
            </p:extLst>
          </p:nvPr>
        </p:nvGraphicFramePr>
        <p:xfrm>
          <a:off x="812800" y="4911725"/>
          <a:ext cx="6082453" cy="1142436"/>
        </p:xfrm>
        <a:graphic>
          <a:graphicData uri="http://schemas.openxmlformats.org/presentationml/2006/ole">
            <mc:AlternateContent xmlns:mc="http://schemas.openxmlformats.org/markup-compatibility/2006">
              <mc:Choice xmlns:v="urn:schemas-microsoft-com:vml" Requires="v">
                <p:oleObj name="Equation" r:id="rId3" imgW="2361960" imgH="444240" progId="Equation.DSMT4">
                  <p:embed/>
                </p:oleObj>
              </mc:Choice>
              <mc:Fallback>
                <p:oleObj name="Equation" r:id="rId3" imgW="2361960" imgH="444240" progId="Equation.DSMT4">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 y="4911725"/>
                        <a:ext cx="6082453"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7160047" y="4978471"/>
          <a:ext cx="5691858" cy="1142436"/>
        </p:xfrm>
        <a:graphic>
          <a:graphicData uri="http://schemas.openxmlformats.org/presentationml/2006/ole">
            <mc:AlternateContent xmlns:mc="http://schemas.openxmlformats.org/markup-compatibility/2006">
              <mc:Choice xmlns:v="urn:schemas-microsoft-com:vml" Requires="v">
                <p:oleObj name="Equation" r:id="rId5" imgW="2209680" imgH="444240" progId="Equation.DSMT4">
                  <p:embed/>
                </p:oleObj>
              </mc:Choice>
              <mc:Fallback>
                <p:oleObj name="Equation" r:id="rId5" imgW="2209680" imgH="444240" progId="Equation.DSMT4">
                  <p:embed/>
                  <p:pic>
                    <p:nvPicPr>
                      <p:cNvPr id="6" name="Object 5"/>
                      <p:cNvPicPr>
                        <a:picLocks noChangeAspect="1" noChangeArrowheads="1"/>
                      </p:cNvPicPr>
                      <p:nvPr/>
                    </p:nvPicPr>
                    <p:blipFill>
                      <a:blip r:embed="rId6"/>
                      <a:srcRect/>
                      <a:stretch>
                        <a:fillRect/>
                      </a:stretch>
                    </p:blipFill>
                    <p:spPr bwMode="auto">
                      <a:xfrm>
                        <a:off x="7160047" y="4978471"/>
                        <a:ext cx="5691858"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9441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Goal.  Given an n-by-n matrix A, find a rectangle whose sum is maximum.…"/>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Given an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-by-</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matrix </a:t>
            </a:r>
            <a:r>
              <a:rPr i="1">
                <a:solidFill>
                  <a:srgbClr val="000000"/>
                </a:solidFill>
                <a:uFill>
                  <a:solidFill>
                    <a:srgbClr val="000000"/>
                  </a:solidFill>
                </a:uFill>
                <a:latin typeface="Times"/>
                <a:ea typeface="Times"/>
                <a:cs typeface="Times"/>
                <a:sym typeface="Times"/>
              </a:rPr>
              <a:t>A</a:t>
            </a:r>
            <a:r>
              <a:rPr>
                <a:solidFill>
                  <a:srgbClr val="000000"/>
                </a:solidFill>
                <a:uFill>
                  <a:solidFill>
                    <a:srgbClr val="000000"/>
                  </a:solidFill>
                </a:uFill>
              </a:rPr>
              <a:t>, find a rectangle whose sum is maximum.</a:t>
            </a:r>
          </a:p>
          <a:p>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r>
              <a:t>Applications.  </a:t>
            </a:r>
            <a:r>
              <a:rPr>
                <a:solidFill>
                  <a:srgbClr val="000000"/>
                </a:solidFill>
              </a:rPr>
              <a:t>Databases, image processing, maximum likelihood estimation, </a:t>
            </a:r>
            <a:r>
              <a:rPr>
                <a:solidFill>
                  <a:srgbClr val="000000"/>
                </a:solidFill>
                <a:uFill>
                  <a:solidFill>
                    <a:srgbClr val="000000"/>
                  </a:solidFill>
                </a:uFill>
              </a:rPr>
              <a:t>technical job interviews,</a:t>
            </a:r>
            <a:r>
              <a:rPr>
                <a:solidFill>
                  <a:srgbClr val="000000"/>
                </a:solidFill>
              </a:rPr>
              <a:t> …</a:t>
            </a:r>
          </a:p>
        </p:txBody>
      </p:sp>
      <p:pic>
        <p:nvPicPr>
          <p:cNvPr id="469" name="图像" descr="图像"/>
          <p:cNvPicPr>
            <a:picLocks noChangeAspect="1"/>
          </p:cNvPicPr>
          <p:nvPr/>
        </p:nvPicPr>
        <p:blipFill>
          <a:blip r:embed="rId3"/>
          <a:stretch>
            <a:fillRect/>
          </a:stretch>
        </p:blipFill>
        <p:spPr>
          <a:xfrm>
            <a:off x="3002637" y="3215708"/>
            <a:ext cx="5956301" cy="3289301"/>
          </a:xfrm>
          <a:prstGeom prst="rect">
            <a:avLst/>
          </a:prstGeom>
          <a:ln w="12700">
            <a:miter lim="400000"/>
          </a:ln>
        </p:spPr>
      </p:pic>
      <p:sp>
        <p:nvSpPr>
          <p:cNvPr id="470"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71" name="Maximum rectangle problem"/>
          <p:cNvSpPr txBox="1">
            <a:spLocks noGrp="1"/>
          </p:cNvSpPr>
          <p:nvPr>
            <p:ph type="title"/>
          </p:nvPr>
        </p:nvSpPr>
        <p:spPr>
          <a:prstGeom prst="rect">
            <a:avLst/>
          </a:prstGeom>
        </p:spPr>
        <p:txBody>
          <a:bodyPr/>
          <a:lstStyle/>
          <a:p>
            <a:r>
              <a:t>Maximum rectangle problem</a:t>
            </a:r>
          </a:p>
        </p:txBody>
      </p:sp>
      <p:sp>
        <p:nvSpPr>
          <p:cNvPr id="47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pic>
        <p:nvPicPr>
          <p:cNvPr id="473" name="interview-white.pdf" descr="interview-white.pdf"/>
          <p:cNvPicPr>
            <a:picLocks noChangeAspect="1"/>
          </p:cNvPicPr>
          <p:nvPr/>
        </p:nvPicPr>
        <p:blipFill>
          <a:blip r:embed="rId4"/>
          <a:stretch>
            <a:fillRect/>
          </a:stretch>
        </p:blipFill>
        <p:spPr>
          <a:xfrm>
            <a:off x="11493500" y="382872"/>
            <a:ext cx="687389" cy="468505"/>
          </a:xfrm>
          <a:prstGeom prst="rect">
            <a:avLst/>
          </a:prstGeom>
          <a:ln w="12700">
            <a:miter lim="400000"/>
          </a:ln>
        </p:spPr>
      </p:pic>
      <p:grpSp>
        <p:nvGrpSpPr>
          <p:cNvPr id="476" name="成组"/>
          <p:cNvGrpSpPr/>
          <p:nvPr/>
        </p:nvGrpSpPr>
        <p:grpSpPr>
          <a:xfrm>
            <a:off x="5455534" y="3611814"/>
            <a:ext cx="2081033" cy="3523790"/>
            <a:chOff x="0" y="0"/>
            <a:chExt cx="2081032" cy="3523789"/>
          </a:xfrm>
        </p:grpSpPr>
        <p:sp>
          <p:nvSpPr>
            <p:cNvPr id="474" name="矩形"/>
            <p:cNvSpPr/>
            <p:nvPr/>
          </p:nvSpPr>
          <p:spPr>
            <a:xfrm>
              <a:off x="0" y="0"/>
              <a:ext cx="2081033" cy="2948796"/>
            </a:xfrm>
            <a:prstGeom prst="rect">
              <a:avLst/>
            </a:prstGeom>
            <a:noFill/>
            <a:ln w="63500" cap="flat">
              <a:solidFill>
                <a:srgbClr val="A34431"/>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75" name="13"/>
            <p:cNvSpPr txBox="1"/>
            <p:nvPr/>
          </p:nvSpPr>
          <p:spPr>
            <a:xfrm>
              <a:off x="870665" y="3155489"/>
              <a:ext cx="415902" cy="368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800" b="1">
                  <a:latin typeface="Lucida Grande"/>
                  <a:ea typeface="Lucida Grande"/>
                  <a:cs typeface="Lucida Grande"/>
                  <a:sym typeface="Lucida Grande"/>
                </a:defRPr>
              </a:lvl1pPr>
            </a:lstStyle>
            <a:p>
              <a:r>
                <a:t>13</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2" build="p" bldLvl="5" animBg="1" advAuto="0"/>
      <p:bldP spid="476" grpId="1"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3" name="成组"/>
          <p:cNvGrpSpPr/>
          <p:nvPr/>
        </p:nvGrpSpPr>
        <p:grpSpPr>
          <a:xfrm>
            <a:off x="5135554" y="2371218"/>
            <a:ext cx="1759773" cy="3229482"/>
            <a:chOff x="0" y="0"/>
            <a:chExt cx="1759772" cy="3229481"/>
          </a:xfrm>
        </p:grpSpPr>
        <p:sp>
          <p:nvSpPr>
            <p:cNvPr id="480" name="矩形"/>
            <p:cNvSpPr/>
            <p:nvPr/>
          </p:nvSpPr>
          <p:spPr>
            <a:xfrm>
              <a:off x="0" y="413823"/>
              <a:ext cx="1759773" cy="2815659"/>
            </a:xfrm>
            <a:prstGeom prst="rect">
              <a:avLst/>
            </a:prstGeom>
            <a:solidFill>
              <a:srgbClr val="FBE8E5"/>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81" name="j"/>
            <p:cNvSpPr txBox="1"/>
            <p:nvPr/>
          </p:nvSpPr>
          <p:spPr>
            <a:xfrm>
              <a:off x="307361" y="5581"/>
              <a:ext cx="177814" cy="393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800" i="1">
                  <a:latin typeface="Times"/>
                  <a:ea typeface="Times"/>
                  <a:cs typeface="Times"/>
                  <a:sym typeface="Times"/>
                </a:defRPr>
              </a:lvl1pPr>
            </a:lstStyle>
            <a:p>
              <a:r>
                <a:t>j</a:t>
              </a:r>
            </a:p>
          </p:txBody>
        </p:sp>
        <p:sp>
          <p:nvSpPr>
            <p:cNvPr id="482" name="j′"/>
            <p:cNvSpPr txBox="1"/>
            <p:nvPr/>
          </p:nvSpPr>
          <p:spPr>
            <a:xfrm>
              <a:off x="1372591" y="-1"/>
              <a:ext cx="257154" cy="404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1800" i="1">
                  <a:latin typeface="Times"/>
                  <a:ea typeface="Times"/>
                  <a:cs typeface="Times"/>
                  <a:sym typeface="Times"/>
                </a:defRPr>
              </a:pPr>
              <a:r>
                <a:rPr spc="180"/>
                <a:t>j</a:t>
              </a:r>
              <a:r>
                <a:t>′</a:t>
              </a:r>
            </a:p>
          </p:txBody>
        </p:sp>
      </p:grpSp>
      <p:sp>
        <p:nvSpPr>
          <p:cNvPr id="484" name="Assumption.  Suppose you knew the left and right column indices j and j′.…"/>
          <p:cNvSpPr txBox="1">
            <a:spLocks noGrp="1"/>
          </p:cNvSpPr>
          <p:nvPr>
            <p:ph type="body" idx="1"/>
          </p:nvPr>
        </p:nvSpPr>
        <p:spPr>
          <a:prstGeom prst="rect">
            <a:avLst/>
          </a:prstGeom>
        </p:spPr>
        <p:txBody>
          <a:bodyPr/>
          <a:lstStyle/>
          <a:p>
            <a:r>
              <a:t>Assumption.  </a:t>
            </a:r>
            <a:r>
              <a:rPr>
                <a:solidFill>
                  <a:srgbClr val="000000"/>
                </a:solidFill>
              </a:rPr>
              <a:t>Suppose you knew the left and right column indices </a:t>
            </a:r>
            <a:r>
              <a:rPr i="1">
                <a:solidFill>
                  <a:srgbClr val="000000"/>
                </a:solidFill>
                <a:latin typeface="Times"/>
                <a:ea typeface="Times"/>
                <a:cs typeface="Times"/>
                <a:sym typeface="Times"/>
              </a:rPr>
              <a:t>j</a:t>
            </a:r>
            <a:r>
              <a:rPr>
                <a:solidFill>
                  <a:srgbClr val="000000"/>
                </a:solidFill>
              </a:rPr>
              <a:t> and </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a:t>
            </a: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endParaRPr>
              <a:solidFill>
                <a:srgbClr val="000000"/>
              </a:solidFill>
              <a:latin typeface="Times"/>
              <a:ea typeface="Times"/>
              <a:cs typeface="Times"/>
              <a:sym typeface="Times"/>
            </a:endParaRPr>
          </a:p>
          <a:p>
            <a:r>
              <a:t>An </a:t>
            </a:r>
            <a:r>
              <a:rPr i="1">
                <a:latin typeface="Times"/>
                <a:ea typeface="Times"/>
                <a:cs typeface="Times"/>
                <a:sym typeface="Times"/>
              </a:rPr>
              <a:t>O</a:t>
            </a:r>
            <a:r>
              <a:rPr>
                <a:latin typeface="Times"/>
                <a:ea typeface="Times"/>
                <a:cs typeface="Times"/>
                <a:sym typeface="Times"/>
              </a:rPr>
              <a:t>(</a:t>
            </a:r>
            <a:r>
              <a:rPr i="1">
                <a:latin typeface="Times"/>
                <a:ea typeface="Times"/>
                <a:cs typeface="Times"/>
                <a:sym typeface="Times"/>
              </a:rPr>
              <a:t>n</a:t>
            </a:r>
            <a:r>
              <a:rPr baseline="44499">
                <a:latin typeface="Times"/>
                <a:ea typeface="Times"/>
                <a:cs typeface="Times"/>
                <a:sym typeface="Times"/>
              </a:rPr>
              <a:t>3</a:t>
            </a:r>
            <a:r>
              <a:rPr>
                <a:latin typeface="Times"/>
                <a:ea typeface="Times"/>
                <a:cs typeface="Times"/>
                <a:sym typeface="Times"/>
              </a:rPr>
              <a:t>)</a:t>
            </a:r>
            <a:r>
              <a:t> algorithm.</a:t>
            </a:r>
          </a:p>
          <a:p>
            <a:pPr lvl="1"/>
            <a:r>
              <a:t>Precompute cumulative row sums                     .</a:t>
            </a:r>
          </a:p>
          <a:p>
            <a:pPr lvl="1"/>
            <a:r>
              <a:t>For each </a:t>
            </a:r>
            <a:r>
              <a:rPr i="1">
                <a:latin typeface="Times"/>
                <a:ea typeface="Times"/>
                <a:cs typeface="Times"/>
                <a:sym typeface="Times"/>
              </a:rPr>
              <a:t>j </a:t>
            </a:r>
            <a:r>
              <a:rPr>
                <a:latin typeface="Times"/>
                <a:ea typeface="Times"/>
                <a:cs typeface="Times"/>
                <a:sym typeface="Times"/>
              </a:rPr>
              <a:t>&lt; </a:t>
            </a:r>
            <a:r>
              <a:rPr i="1" spc="240">
                <a:latin typeface="Times"/>
                <a:ea typeface="Times"/>
                <a:cs typeface="Times"/>
                <a:sym typeface="Times"/>
              </a:rPr>
              <a:t>j</a:t>
            </a:r>
            <a:r>
              <a:rPr>
                <a:latin typeface="Times"/>
                <a:ea typeface="Times"/>
                <a:cs typeface="Times"/>
                <a:sym typeface="Times"/>
              </a:rPr>
              <a:t>′ :</a:t>
            </a:r>
          </a:p>
          <a:p>
            <a:pPr lvl="2"/>
            <a:r>
              <a:t>define array </a:t>
            </a:r>
            <a:r>
              <a:rPr i="1">
                <a:latin typeface="Times"/>
                <a:ea typeface="Times"/>
                <a:cs typeface="Times"/>
                <a:sym typeface="Times"/>
              </a:rPr>
              <a:t>x</a:t>
            </a:r>
            <a:r>
              <a:t> using row-sum differences:</a:t>
            </a:r>
          </a:p>
          <a:p>
            <a:pPr lvl="2"/>
            <a:r>
              <a:t>run Kadane’s algorithm in array </a:t>
            </a:r>
            <a:r>
              <a:rPr i="1">
                <a:latin typeface="Times"/>
                <a:ea typeface="Times"/>
                <a:cs typeface="Times"/>
                <a:sym typeface="Times"/>
              </a:rPr>
              <a:t>x</a:t>
            </a:r>
          </a:p>
          <a:p>
            <a:br/>
            <a:r>
              <a:t>Open problem.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3−ε</a:t>
            </a:r>
            <a:r>
              <a:rPr>
                <a:solidFill>
                  <a:srgbClr val="000000"/>
                </a:solidFill>
                <a:latin typeface="Times"/>
                <a:ea typeface="Times"/>
                <a:cs typeface="Times"/>
                <a:sym typeface="Times"/>
              </a:rPr>
              <a:t>)</a:t>
            </a:r>
            <a:r>
              <a:rPr>
                <a:solidFill>
                  <a:srgbClr val="000000"/>
                </a:solidFill>
              </a:rPr>
              <a:t> for any constant </a:t>
            </a:r>
            <a:r>
              <a:rPr>
                <a:solidFill>
                  <a:srgbClr val="000000"/>
                </a:solidFill>
                <a:latin typeface="Times"/>
                <a:ea typeface="Times"/>
                <a:cs typeface="Times"/>
                <a:sym typeface="Times"/>
              </a:rPr>
              <a:t>ε &gt; 0</a:t>
            </a:r>
            <a:r>
              <a:rPr>
                <a:solidFill>
                  <a:srgbClr val="000000"/>
                </a:solidFill>
              </a:rPr>
              <a:t>.</a:t>
            </a:r>
          </a:p>
        </p:txBody>
      </p:sp>
      <p:pic>
        <p:nvPicPr>
          <p:cNvPr id="485" name="图像" descr="图像"/>
          <p:cNvPicPr>
            <a:picLocks noChangeAspect="1"/>
          </p:cNvPicPr>
          <p:nvPr/>
        </p:nvPicPr>
        <p:blipFill>
          <a:blip r:embed="rId3"/>
          <a:stretch>
            <a:fillRect/>
          </a:stretch>
        </p:blipFill>
        <p:spPr>
          <a:xfrm>
            <a:off x="3231237" y="2872808"/>
            <a:ext cx="4798239" cy="2649773"/>
          </a:xfrm>
          <a:prstGeom prst="rect">
            <a:avLst/>
          </a:prstGeom>
          <a:ln w="12700">
            <a:miter lim="400000"/>
          </a:ln>
        </p:spPr>
      </p:pic>
      <p:sp>
        <p:nvSpPr>
          <p:cNvPr id="486"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87" name="Bentley’s algorithm"/>
          <p:cNvSpPr txBox="1">
            <a:spLocks noGrp="1"/>
          </p:cNvSpPr>
          <p:nvPr>
            <p:ph type="title"/>
          </p:nvPr>
        </p:nvSpPr>
        <p:spPr>
          <a:prstGeom prst="rect">
            <a:avLst/>
          </a:prstGeom>
        </p:spPr>
        <p:txBody>
          <a:bodyPr/>
          <a:lstStyle/>
          <a:p>
            <a:r>
              <a:t>Bentley’s algorithm</a:t>
            </a:r>
          </a:p>
        </p:txBody>
      </p:sp>
      <p:sp>
        <p:nvSpPr>
          <p:cNvPr id="488"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pic>
        <p:nvPicPr>
          <p:cNvPr id="489" name="interview-white.pdf" descr="interview-white.pdf"/>
          <p:cNvPicPr>
            <a:picLocks noChangeAspect="1"/>
          </p:cNvPicPr>
          <p:nvPr/>
        </p:nvPicPr>
        <p:blipFill>
          <a:blip r:embed="rId4"/>
          <a:stretch>
            <a:fillRect/>
          </a:stretch>
        </p:blipFill>
        <p:spPr>
          <a:xfrm>
            <a:off x="11493500" y="382872"/>
            <a:ext cx="687389" cy="468505"/>
          </a:xfrm>
          <a:prstGeom prst="rect">
            <a:avLst/>
          </a:prstGeom>
          <a:ln w="12700">
            <a:miter lim="400000"/>
          </a:ln>
        </p:spPr>
      </p:pic>
      <p:pic>
        <p:nvPicPr>
          <p:cNvPr id="490" name="图像" descr="图像"/>
          <p:cNvPicPr>
            <a:picLocks noChangeAspect="1"/>
          </p:cNvPicPr>
          <p:nvPr/>
        </p:nvPicPr>
        <p:blipFill>
          <a:blip r:embed="rId5"/>
          <a:stretch>
            <a:fillRect/>
          </a:stretch>
        </p:blipFill>
        <p:spPr>
          <a:xfrm>
            <a:off x="6605990" y="6138625"/>
            <a:ext cx="1803401" cy="914401"/>
          </a:xfrm>
          <a:prstGeom prst="rect">
            <a:avLst/>
          </a:prstGeom>
          <a:ln w="12700">
            <a:miter lim="400000"/>
          </a:ln>
        </p:spPr>
      </p:pic>
      <p:grpSp>
        <p:nvGrpSpPr>
          <p:cNvPr id="493" name="成组"/>
          <p:cNvGrpSpPr/>
          <p:nvPr/>
        </p:nvGrpSpPr>
        <p:grpSpPr>
          <a:xfrm>
            <a:off x="10229485" y="5658511"/>
            <a:ext cx="2402475" cy="1616892"/>
            <a:chOff x="117335" y="0"/>
            <a:chExt cx="2402473" cy="1616890"/>
          </a:xfrm>
        </p:grpSpPr>
        <p:sp>
          <p:nvSpPr>
            <p:cNvPr id="491" name="solve maximum…"/>
            <p:cNvSpPr/>
            <p:nvPr/>
          </p:nvSpPr>
          <p:spPr>
            <a:xfrm>
              <a:off x="1249808" y="34689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solve maximum</a:t>
              </a:r>
            </a:p>
            <a:p>
              <a:pPr marL="58702" marR="58702" defTabSz="1295400">
                <a:lnSpc>
                  <a:spcPts val="2000"/>
                </a:lnSpc>
                <a:buClrTx/>
                <a:buFontTx/>
                <a:tabLst/>
                <a:defRPr>
                  <a:uFill>
                    <a:solidFill>
                      <a:srgbClr val="8D3124"/>
                    </a:solidFill>
                  </a:uFill>
                </a:defRPr>
              </a:pPr>
              <a:r>
                <a:t>subarray problem</a:t>
              </a:r>
            </a:p>
            <a:p>
              <a:pPr marL="58702" marR="58702" defTabSz="1295400">
                <a:lnSpc>
                  <a:spcPts val="2000"/>
                </a:lnSpc>
                <a:buClrTx/>
                <a:buFontTx/>
                <a:tabLst/>
                <a:defRPr>
                  <a:uFill>
                    <a:solidFill>
                      <a:srgbClr val="8D3124"/>
                    </a:solidFill>
                  </a:uFill>
                </a:defRPr>
              </a:pPr>
              <a:r>
                <a:t>in this array</a:t>
              </a:r>
            </a:p>
          </p:txBody>
        </p:sp>
        <p:sp>
          <p:nvSpPr>
            <p:cNvPr id="492" name="线条"/>
            <p:cNvSpPr/>
            <p:nvPr/>
          </p:nvSpPr>
          <p:spPr>
            <a:xfrm>
              <a:off x="117335" y="-1"/>
              <a:ext cx="201335" cy="476032"/>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497" name="成组"/>
          <p:cNvGrpSpPr/>
          <p:nvPr/>
        </p:nvGrpSpPr>
        <p:grpSpPr>
          <a:xfrm>
            <a:off x="9027321" y="2867094"/>
            <a:ext cx="3102768" cy="2654301"/>
            <a:chOff x="0" y="0"/>
            <a:chExt cx="3102766" cy="2654300"/>
          </a:xfrm>
        </p:grpSpPr>
        <p:pic>
          <p:nvPicPr>
            <p:cNvPr id="494" name="图像" descr="图像"/>
            <p:cNvPicPr>
              <a:picLocks noChangeAspect="1"/>
            </p:cNvPicPr>
            <p:nvPr/>
          </p:nvPicPr>
          <p:blipFill>
            <a:blip r:embed="rId6"/>
            <a:stretch>
              <a:fillRect/>
            </a:stretch>
          </p:blipFill>
          <p:spPr>
            <a:xfrm>
              <a:off x="0" y="0"/>
              <a:ext cx="1414261" cy="2654300"/>
            </a:xfrm>
            <a:prstGeom prst="rect">
              <a:avLst/>
            </a:prstGeom>
            <a:ln w="12700" cap="flat">
              <a:noFill/>
              <a:miter lim="400000"/>
            </a:ln>
            <a:effectLst/>
          </p:spPr>
        </p:pic>
        <p:sp>
          <p:nvSpPr>
            <p:cNvPr id="495" name="0 − 5 − 2"/>
            <p:cNvSpPr txBox="1"/>
            <p:nvPr/>
          </p:nvSpPr>
          <p:spPr>
            <a:xfrm>
              <a:off x="2100419" y="460598"/>
              <a:ext cx="1002348" cy="361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58702" marR="58702" defTabSz="1295400">
                <a:lnSpc>
                  <a:spcPts val="2000"/>
                </a:lnSpc>
                <a:buClrTx/>
                <a:buFontTx/>
                <a:tabLst/>
                <a:defRPr sz="1800">
                  <a:uFill>
                    <a:solidFill>
                      <a:srgbClr val="8D3124"/>
                    </a:solidFill>
                  </a:uFill>
                  <a:latin typeface="Times"/>
                  <a:ea typeface="Times"/>
                  <a:cs typeface="Times"/>
                  <a:sym typeface="Times"/>
                </a:defRPr>
              </a:lvl1pPr>
            </a:lstStyle>
            <a:p>
              <a:r>
                <a:t>0 − 5 − 2</a:t>
              </a:r>
            </a:p>
          </p:txBody>
        </p:sp>
        <p:sp>
          <p:nvSpPr>
            <p:cNvPr id="496" name="线条"/>
            <p:cNvSpPr/>
            <p:nvPr/>
          </p:nvSpPr>
          <p:spPr>
            <a:xfrm>
              <a:off x="1215193" y="231246"/>
              <a:ext cx="829854" cy="347815"/>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498" name="图像" descr="图像"/>
          <p:cNvPicPr>
            <a:picLocks noChangeAspect="1"/>
          </p:cNvPicPr>
          <p:nvPr/>
        </p:nvPicPr>
        <p:blipFill>
          <a:blip r:embed="rId7"/>
          <a:stretch>
            <a:fillRect/>
          </a:stretch>
        </p:blipFill>
        <p:spPr>
          <a:xfrm>
            <a:off x="8121180" y="7417730"/>
            <a:ext cx="1905001" cy="317501"/>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503"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50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505" name="Dynamic Programming I"/>
          <p:cNvSpPr txBox="1">
            <a:spLocks noGrp="1"/>
          </p:cNvSpPr>
          <p:nvPr>
            <p:ph type="title"/>
          </p:nvPr>
        </p:nvSpPr>
        <p:spPr>
          <a:prstGeom prst="rect">
            <a:avLst/>
          </a:prstGeom>
        </p:spPr>
        <p:txBody>
          <a:bodyPr/>
          <a:lstStyle/>
          <a:p>
            <a:r>
              <a:rPr dirty="0"/>
              <a:t>Dynamic Programming</a:t>
            </a:r>
          </a:p>
        </p:txBody>
      </p:sp>
      <p:sp>
        <p:nvSpPr>
          <p:cNvPr id="506" name="weighted interval scheduling…"/>
          <p:cNvSpPr txBox="1">
            <a:spLocks noGrp="1"/>
          </p:cNvSpPr>
          <p:nvPr>
            <p:ph type="body" sz="half" idx="1"/>
          </p:nvPr>
        </p:nvSpPr>
        <p:spPr>
          <a:prstGeom prst="rect">
            <a:avLst/>
          </a:prstGeom>
        </p:spPr>
        <p:txBody>
          <a:bodyPr/>
          <a:lstStyle/>
          <a:p>
            <a:pPr lvl="1"/>
            <a:r>
              <a:t>weighted interval scheduling</a:t>
            </a:r>
          </a:p>
          <a:p>
            <a:r>
              <a:t>segmented least squares</a:t>
            </a:r>
          </a:p>
          <a:p>
            <a:pPr lvl="1"/>
            <a:r>
              <a:t>knapsack problem</a:t>
            </a:r>
          </a:p>
        </p:txBody>
      </p:sp>
      <p:sp>
        <p:nvSpPr>
          <p:cNvPr id="507" name="Section 6.3"/>
          <p:cNvSpPr txBox="1">
            <a:spLocks noGrp="1"/>
          </p:cNvSpPr>
          <p:nvPr>
            <p:ph type="body" idx="13"/>
          </p:nvPr>
        </p:nvSpPr>
        <p:spPr>
          <a:prstGeom prst="rect">
            <a:avLst/>
          </a:prstGeom>
        </p:spPr>
        <p:txBody>
          <a:bodyPr/>
          <a:lstStyle/>
          <a:p>
            <a:r>
              <a:t>Section 6.3</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10" name="Least squares"/>
          <p:cNvSpPr txBox="1">
            <a:spLocks noGrp="1"/>
          </p:cNvSpPr>
          <p:nvPr>
            <p:ph type="title"/>
          </p:nvPr>
        </p:nvSpPr>
        <p:spPr>
          <a:prstGeom prst="rect">
            <a:avLst/>
          </a:prstGeom>
        </p:spPr>
        <p:txBody>
          <a:bodyPr/>
          <a:lstStyle/>
          <a:p>
            <a:r>
              <a:t>Least squares</a:t>
            </a:r>
          </a:p>
        </p:txBody>
      </p:sp>
      <p:sp>
        <p:nvSpPr>
          <p:cNvPr id="511" name="Least squares.  Foundational problem in statistics.…"/>
          <p:cNvSpPr txBox="1">
            <a:spLocks noGrp="1"/>
          </p:cNvSpPr>
          <p:nvPr>
            <p:ph type="body" idx="1"/>
          </p:nvPr>
        </p:nvSpPr>
        <p:spPr>
          <a:prstGeom prst="rect">
            <a:avLst/>
          </a:prstGeom>
        </p:spPr>
        <p:txBody>
          <a:bodyPr/>
          <a:lstStyle/>
          <a:p>
            <a:r>
              <a:t>Least squares.  </a:t>
            </a:r>
            <a:r>
              <a:rPr>
                <a:solidFill>
                  <a:srgbClr val="000000"/>
                </a:solidFill>
              </a:rPr>
              <a:t>Foundational problem in statistics.</a:t>
            </a:r>
          </a:p>
          <a:p>
            <a:pPr lvl="1"/>
            <a:r>
              <a:t>Given </a:t>
            </a:r>
            <a:r>
              <a:rPr i="1">
                <a:latin typeface="Times"/>
                <a:ea typeface="Times"/>
                <a:cs typeface="Times"/>
                <a:sym typeface="Times"/>
              </a:rPr>
              <a:t>n</a:t>
            </a:r>
            <a:r>
              <a:t> points in the plane:  </a:t>
            </a:r>
            <a:r>
              <a:rPr>
                <a:latin typeface="Times"/>
                <a:ea typeface="Times"/>
                <a:cs typeface="Times"/>
                <a:sym typeface="Times"/>
              </a:rPr>
              <a:t>(</a:t>
            </a: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2</a:t>
            </a:r>
            <a:r>
              <a:rPr>
                <a:latin typeface="Times"/>
                <a:ea typeface="Times"/>
                <a:cs typeface="Times"/>
                <a:sym typeface="Times"/>
              </a:rPr>
              <a:t>) , …, (</a:t>
            </a:r>
            <a:r>
              <a:rPr i="1">
                <a:latin typeface="Times"/>
                <a:ea typeface="Times"/>
                <a:cs typeface="Times"/>
                <a:sym typeface="Times"/>
              </a:rPr>
              <a:t>x</a:t>
            </a:r>
            <a:r>
              <a:rPr i="1" baseline="-5999">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y</a:t>
            </a:r>
            <a:r>
              <a:rPr i="1" baseline="-5999">
                <a:latin typeface="Times"/>
                <a:ea typeface="Times"/>
                <a:cs typeface="Times"/>
                <a:sym typeface="Times"/>
              </a:rPr>
              <a:t>n</a:t>
            </a:r>
            <a:r>
              <a:rPr>
                <a:latin typeface="Times"/>
                <a:ea typeface="Times"/>
                <a:cs typeface="Times"/>
                <a:sym typeface="Times"/>
              </a:rPr>
              <a:t>)</a:t>
            </a:r>
            <a:r>
              <a:t>.</a:t>
            </a:r>
          </a:p>
          <a:p>
            <a:pPr lvl="1"/>
            <a:r>
              <a:t>Find a line </a:t>
            </a:r>
            <a:r>
              <a:rPr i="1">
                <a:latin typeface="Times"/>
                <a:ea typeface="Times"/>
                <a:cs typeface="Times"/>
                <a:sym typeface="Times"/>
              </a:rPr>
              <a:t>y</a:t>
            </a:r>
            <a:r>
              <a:rPr>
                <a:latin typeface="Times"/>
                <a:ea typeface="Times"/>
                <a:cs typeface="Times"/>
                <a:sym typeface="Times"/>
              </a:rPr>
              <a:t> = </a:t>
            </a:r>
            <a:r>
              <a:rPr i="1">
                <a:latin typeface="Times"/>
                <a:ea typeface="Times"/>
                <a:cs typeface="Times"/>
                <a:sym typeface="Times"/>
              </a:rPr>
              <a:t>ax</a:t>
            </a:r>
            <a:r>
              <a:rPr>
                <a:latin typeface="Times"/>
                <a:ea typeface="Times"/>
                <a:cs typeface="Times"/>
                <a:sym typeface="Times"/>
              </a:rPr>
              <a:t> + </a:t>
            </a:r>
            <a:r>
              <a:rPr i="1">
                <a:latin typeface="Times"/>
                <a:ea typeface="Times"/>
                <a:cs typeface="Times"/>
                <a:sym typeface="Times"/>
              </a:rPr>
              <a:t>b</a:t>
            </a:r>
            <a:r>
              <a:t> that minimizes the sum of the squared error: </a:t>
            </a:r>
          </a:p>
          <a:p>
            <a:br/>
            <a:br/>
            <a:br/>
            <a:br/>
            <a:br/>
            <a:br/>
            <a:br/>
            <a:br/>
            <a:br/>
            <a:r>
              <a:t>Solution.  </a:t>
            </a:r>
            <a:r>
              <a:rPr>
                <a:solidFill>
                  <a:srgbClr val="000000"/>
                </a:solidFill>
              </a:rPr>
              <a:t>Calculus  </a:t>
            </a:r>
            <a:r>
              <a:rPr>
                <a:solidFill>
                  <a:srgbClr val="000000"/>
                </a:solidFill>
                <a:latin typeface="Times"/>
                <a:ea typeface="Times"/>
                <a:cs typeface="Times"/>
                <a:sym typeface="Times"/>
              </a:rPr>
              <a:t>⇒</a:t>
            </a:r>
            <a:r>
              <a:rPr>
                <a:solidFill>
                  <a:srgbClr val="000000"/>
                </a:solidFill>
              </a:rPr>
              <a:t>  min error is achieved when</a:t>
            </a:r>
          </a:p>
        </p:txBody>
      </p:sp>
      <p:grpSp>
        <p:nvGrpSpPr>
          <p:cNvPr id="531" name="成组"/>
          <p:cNvGrpSpPr/>
          <p:nvPr/>
        </p:nvGrpSpPr>
        <p:grpSpPr>
          <a:xfrm>
            <a:off x="7727808" y="3454400"/>
            <a:ext cx="5090777" cy="3889023"/>
            <a:chOff x="12705" y="0"/>
            <a:chExt cx="5090775" cy="3889022"/>
          </a:xfrm>
        </p:grpSpPr>
        <p:sp>
          <p:nvSpPr>
            <p:cNvPr id="512" name="线条"/>
            <p:cNvSpPr/>
            <p:nvPr/>
          </p:nvSpPr>
          <p:spPr>
            <a:xfrm>
              <a:off x="351339" y="15240"/>
              <a:ext cx="2258" cy="2716107"/>
            </a:xfrm>
            <a:prstGeom prst="line">
              <a:avLst/>
            </a:prstGeom>
            <a:noFill/>
            <a:ln w="1270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3" name="线条"/>
            <p:cNvSpPr/>
            <p:nvPr/>
          </p:nvSpPr>
          <p:spPr>
            <a:xfrm>
              <a:off x="12705" y="2459735"/>
              <a:ext cx="3869832" cy="2259"/>
            </a:xfrm>
            <a:prstGeom prst="line">
              <a:avLst/>
            </a:prstGeom>
            <a:noFill/>
            <a:ln w="1270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4" name="线条"/>
            <p:cNvSpPr/>
            <p:nvPr/>
          </p:nvSpPr>
          <p:spPr>
            <a:xfrm flipV="1">
              <a:off x="61599" y="15240"/>
              <a:ext cx="3578281" cy="2227208"/>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5" name="线条"/>
            <p:cNvSpPr/>
            <p:nvPr/>
          </p:nvSpPr>
          <p:spPr>
            <a:xfrm>
              <a:off x="1961202" y="777560"/>
              <a:ext cx="3623" cy="273422"/>
            </a:xfrm>
            <a:prstGeom prst="line">
              <a:avLst/>
            </a:prstGeom>
            <a:noFill/>
            <a:ln w="25400" cap="flat">
              <a:solidFill>
                <a:srgbClr val="8D3124"/>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528" name="成组"/>
            <p:cNvGrpSpPr/>
            <p:nvPr/>
          </p:nvGrpSpPr>
          <p:grpSpPr>
            <a:xfrm>
              <a:off x="883734" y="169152"/>
              <a:ext cx="2368619" cy="1747363"/>
              <a:chOff x="0" y="0"/>
              <a:chExt cx="2368618" cy="1747362"/>
            </a:xfrm>
          </p:grpSpPr>
          <p:sp>
            <p:nvSpPr>
              <p:cNvPr id="516" name="椭圆形"/>
              <p:cNvSpPr/>
              <p:nvPr/>
            </p:nvSpPr>
            <p:spPr>
              <a:xfrm>
                <a:off x="240846" y="1312785"/>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7" name="椭圆形"/>
              <p:cNvSpPr/>
              <p:nvPr/>
            </p:nvSpPr>
            <p:spPr>
              <a:xfrm>
                <a:off x="628372" y="823886"/>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8" name="椭圆形"/>
              <p:cNvSpPr/>
              <p:nvPr/>
            </p:nvSpPr>
            <p:spPr>
              <a:xfrm>
                <a:off x="1256744" y="769563"/>
                <a:ext cx="97789" cy="108646"/>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9" name="椭圆形"/>
              <p:cNvSpPr/>
              <p:nvPr/>
            </p:nvSpPr>
            <p:spPr>
              <a:xfrm>
                <a:off x="0" y="1638718"/>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0" name="椭圆形"/>
              <p:cNvSpPr/>
              <p:nvPr/>
            </p:nvSpPr>
            <p:spPr>
              <a:xfrm>
                <a:off x="532396" y="1204140"/>
                <a:ext cx="95978" cy="108646"/>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1" name="椭圆形"/>
              <p:cNvSpPr/>
              <p:nvPr/>
            </p:nvSpPr>
            <p:spPr>
              <a:xfrm>
                <a:off x="1693164" y="497953"/>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2" name="椭圆形"/>
              <p:cNvSpPr/>
              <p:nvPr/>
            </p:nvSpPr>
            <p:spPr>
              <a:xfrm>
                <a:off x="822135" y="1095496"/>
                <a:ext cx="9597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3" name="椭圆形"/>
              <p:cNvSpPr/>
              <p:nvPr/>
            </p:nvSpPr>
            <p:spPr>
              <a:xfrm>
                <a:off x="2078880" y="334986"/>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4" name="椭圆形"/>
              <p:cNvSpPr/>
              <p:nvPr/>
            </p:nvSpPr>
            <p:spPr>
              <a:xfrm>
                <a:off x="1023142" y="507007"/>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5" name="椭圆形"/>
              <p:cNvSpPr/>
              <p:nvPr/>
            </p:nvSpPr>
            <p:spPr>
              <a:xfrm>
                <a:off x="1886927" y="172020"/>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6" name="椭圆形"/>
              <p:cNvSpPr/>
              <p:nvPr/>
            </p:nvSpPr>
            <p:spPr>
              <a:xfrm>
                <a:off x="1461372" y="577625"/>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7" name="椭圆形"/>
              <p:cNvSpPr/>
              <p:nvPr/>
            </p:nvSpPr>
            <p:spPr>
              <a:xfrm>
                <a:off x="2270831" y="0"/>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sp>
          <p:nvSpPr>
            <p:cNvPr id="529" name="x"/>
            <p:cNvSpPr/>
            <p:nvPr/>
          </p:nvSpPr>
          <p:spPr>
            <a:xfrm>
              <a:off x="3833480" y="261902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530" name="y"/>
            <p:cNvSpPr/>
            <p:nvPr/>
          </p:nvSpPr>
          <p:spPr>
            <a:xfrm>
              <a:off x="63500"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53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pic>
        <p:nvPicPr>
          <p:cNvPr id="533" name="图像" descr="图像"/>
          <p:cNvPicPr>
            <a:picLocks noChangeAspect="1"/>
          </p:cNvPicPr>
          <p:nvPr/>
        </p:nvPicPr>
        <p:blipFill>
          <a:blip r:embed="rId3"/>
          <a:stretch>
            <a:fillRect/>
          </a:stretch>
        </p:blipFill>
        <p:spPr>
          <a:xfrm>
            <a:off x="1875793" y="8170736"/>
            <a:ext cx="7581901" cy="749301"/>
          </a:xfrm>
          <a:prstGeom prst="rect">
            <a:avLst/>
          </a:prstGeom>
          <a:ln w="12700">
            <a:miter lim="400000"/>
          </a:ln>
        </p:spPr>
      </p:pic>
      <p:pic>
        <p:nvPicPr>
          <p:cNvPr id="534" name="图像" descr="图像"/>
          <p:cNvPicPr>
            <a:picLocks noChangeAspect="1"/>
          </p:cNvPicPr>
          <p:nvPr/>
        </p:nvPicPr>
        <p:blipFill>
          <a:blip r:embed="rId4"/>
          <a:stretch>
            <a:fillRect/>
          </a:stretch>
        </p:blipFill>
        <p:spPr>
          <a:xfrm>
            <a:off x="1647285" y="3028950"/>
            <a:ext cx="3644901" cy="8509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1">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1" build="p" animBg="1" advAuto="0"/>
      <p:bldP spid="533" grpId="2"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39" name="Segmented least squares"/>
          <p:cNvSpPr txBox="1">
            <a:spLocks noGrp="1"/>
          </p:cNvSpPr>
          <p:nvPr>
            <p:ph type="title"/>
          </p:nvPr>
        </p:nvSpPr>
        <p:spPr>
          <a:prstGeom prst="rect">
            <a:avLst/>
          </a:prstGeom>
        </p:spPr>
        <p:txBody>
          <a:bodyPr/>
          <a:lstStyle/>
          <a:p>
            <a:r>
              <a:t>Segmented least squares</a:t>
            </a:r>
          </a:p>
        </p:txBody>
      </p:sp>
      <p:sp>
        <p:nvSpPr>
          <p:cNvPr id="540" name="Segmented least squares.…"/>
          <p:cNvSpPr txBox="1">
            <a:spLocks noGrp="1"/>
          </p:cNvSpPr>
          <p:nvPr>
            <p:ph type="body" idx="1"/>
          </p:nvPr>
        </p:nvSpPr>
        <p:spPr>
          <a:prstGeom prst="rect">
            <a:avLst/>
          </a:prstGeom>
        </p:spPr>
        <p:txBody>
          <a:bodyPr/>
          <a:lstStyle/>
          <a:p>
            <a:r>
              <a:t>Segmented least squares.</a:t>
            </a:r>
          </a:p>
          <a:p>
            <a:pPr lvl="1"/>
            <a:r>
              <a:t>Points lie roughly on a sequence of several line segments.</a:t>
            </a:r>
          </a:p>
          <a:p>
            <a:pPr lvl="1"/>
            <a:r>
              <a:t>Given </a:t>
            </a:r>
            <a:r>
              <a:rPr i="1">
                <a:latin typeface="Times"/>
                <a:ea typeface="Times"/>
                <a:cs typeface="Times"/>
                <a:sym typeface="Times"/>
              </a:rPr>
              <a:t>n</a:t>
            </a:r>
            <a:r>
              <a:t> points in the plane:  </a:t>
            </a:r>
            <a:r>
              <a:rPr>
                <a:latin typeface="Times"/>
                <a:ea typeface="Times"/>
                <a:cs typeface="Times"/>
                <a:sym typeface="Times"/>
              </a:rPr>
              <a:t>(</a:t>
            </a: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2</a:t>
            </a:r>
            <a:r>
              <a:rPr>
                <a:latin typeface="Times"/>
                <a:ea typeface="Times"/>
                <a:cs typeface="Times"/>
                <a:sym typeface="Times"/>
              </a:rPr>
              <a:t>) , …, (</a:t>
            </a:r>
            <a:r>
              <a:rPr i="1">
                <a:latin typeface="Times"/>
                <a:ea typeface="Times"/>
                <a:cs typeface="Times"/>
                <a:sym typeface="Times"/>
              </a:rPr>
              <a:t>x</a:t>
            </a:r>
            <a:r>
              <a:rPr i="1" baseline="-5999">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y</a:t>
            </a:r>
            <a:r>
              <a:rPr i="1" baseline="-5999">
                <a:latin typeface="Times"/>
                <a:ea typeface="Times"/>
                <a:cs typeface="Times"/>
                <a:sym typeface="Times"/>
              </a:rPr>
              <a:t>n</a:t>
            </a:r>
            <a:r>
              <a:rPr>
                <a:latin typeface="Times"/>
                <a:ea typeface="Times"/>
                <a:cs typeface="Times"/>
                <a:sym typeface="Times"/>
              </a:rPr>
              <a:t>)</a:t>
            </a:r>
            <a:r>
              <a:t> with</a:t>
            </a:r>
            <a:b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&lt;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&lt; ... &lt; </a:t>
            </a:r>
            <a:r>
              <a:rPr i="1">
                <a:latin typeface="Times"/>
                <a:ea typeface="Times"/>
                <a:cs typeface="Times"/>
                <a:sym typeface="Times"/>
              </a:rPr>
              <a:t>x</a:t>
            </a:r>
            <a:r>
              <a:rPr i="1" baseline="-5999">
                <a:latin typeface="Times"/>
                <a:ea typeface="Times"/>
                <a:cs typeface="Times"/>
                <a:sym typeface="Times"/>
              </a:rPr>
              <a:t>n</a:t>
            </a:r>
            <a:r>
              <a:t>, find a sequence of lines that minimizes </a:t>
            </a:r>
            <a:r>
              <a:rPr i="1">
                <a:latin typeface="Times"/>
                <a:ea typeface="Times"/>
                <a:cs typeface="Times"/>
                <a:sym typeface="Times"/>
              </a:rPr>
              <a:t>f</a:t>
            </a:r>
            <a:r>
              <a:rPr i="1" baseline="-5999">
                <a:latin typeface="Times"/>
                <a:ea typeface="Times"/>
                <a:cs typeface="Times"/>
                <a:sym typeface="Times"/>
              </a:rPr>
              <a:t> </a:t>
            </a:r>
            <a:r>
              <a:rPr>
                <a:latin typeface="Times"/>
                <a:ea typeface="Times"/>
                <a:cs typeface="Times"/>
                <a:sym typeface="Times"/>
              </a:rPr>
              <a:t>(</a:t>
            </a:r>
            <a:r>
              <a:rPr i="1">
                <a:latin typeface="Times"/>
                <a:ea typeface="Times"/>
                <a:cs typeface="Times"/>
                <a:sym typeface="Times"/>
              </a:rPr>
              <a:t>x</a:t>
            </a:r>
            <a:r>
              <a:rPr>
                <a:latin typeface="Times"/>
                <a:ea typeface="Times"/>
                <a:cs typeface="Times"/>
                <a:sym typeface="Times"/>
              </a:rPr>
              <a:t>)</a:t>
            </a:r>
            <a:r>
              <a:t>.</a:t>
            </a:r>
          </a:p>
          <a:p>
            <a:br/>
            <a:r>
              <a:t>Q.  </a:t>
            </a:r>
            <a:r>
              <a:rPr>
                <a:solidFill>
                  <a:srgbClr val="000000"/>
                </a:solidFill>
              </a:rPr>
              <a:t>What is a reasonable choice for </a:t>
            </a:r>
            <a:r>
              <a:rPr i="1">
                <a:solidFill>
                  <a:srgbClr val="000000"/>
                </a:solidFill>
                <a:latin typeface="Times"/>
                <a:ea typeface="Times"/>
                <a:cs typeface="Times"/>
                <a:sym typeface="Times"/>
              </a:rPr>
              <a:t>f</a:t>
            </a:r>
            <a:r>
              <a:rPr i="1" baseline="-5999">
                <a:solidFill>
                  <a:srgbClr val="000000"/>
                </a:solidFill>
                <a:latin typeface="Times"/>
                <a:ea typeface="Times"/>
                <a:cs typeface="Times"/>
                <a:sym typeface="Times"/>
              </a:rPr>
              <a:t> </a:t>
            </a:r>
            <a:r>
              <a:rPr>
                <a:solidFill>
                  <a:srgbClr val="000000"/>
                </a:solidFill>
                <a:latin typeface="Times"/>
                <a:ea typeface="Times"/>
                <a:cs typeface="Times"/>
                <a:sym typeface="Times"/>
              </a:rPr>
              <a:t>(</a:t>
            </a:r>
            <a:r>
              <a:rPr i="1">
                <a:solidFill>
                  <a:srgbClr val="000000"/>
                </a:solidFill>
                <a:latin typeface="Times"/>
                <a:ea typeface="Times"/>
                <a:cs typeface="Times"/>
                <a:sym typeface="Times"/>
              </a:rPr>
              <a:t>x</a:t>
            </a:r>
            <a:r>
              <a:rPr>
                <a:solidFill>
                  <a:srgbClr val="000000"/>
                </a:solidFill>
                <a:latin typeface="Times"/>
                <a:ea typeface="Times"/>
                <a:cs typeface="Times"/>
                <a:sym typeface="Times"/>
              </a:rPr>
              <a:t>)</a:t>
            </a:r>
            <a:r>
              <a:rPr>
                <a:solidFill>
                  <a:srgbClr val="000000"/>
                </a:solidFill>
              </a:rPr>
              <a:t> to balance accuracy and parsimony?</a:t>
            </a:r>
          </a:p>
        </p:txBody>
      </p:sp>
      <p:grpSp>
        <p:nvGrpSpPr>
          <p:cNvPr id="575" name="成组"/>
          <p:cNvGrpSpPr/>
          <p:nvPr/>
        </p:nvGrpSpPr>
        <p:grpSpPr>
          <a:xfrm>
            <a:off x="1689100" y="5288562"/>
            <a:ext cx="7110358" cy="5207001"/>
            <a:chOff x="0" y="0"/>
            <a:chExt cx="7110357" cy="5207000"/>
          </a:xfrm>
        </p:grpSpPr>
        <p:sp>
          <p:nvSpPr>
            <p:cNvPr id="541" name="线条"/>
            <p:cNvSpPr/>
            <p:nvPr/>
          </p:nvSpPr>
          <p:spPr>
            <a:xfrm>
              <a:off x="461997" y="349391"/>
              <a:ext cx="2259" cy="3745654"/>
            </a:xfrm>
            <a:prstGeom prst="line">
              <a:avLst/>
            </a:prstGeom>
            <a:noFill/>
            <a:ln w="1905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42" name="线条"/>
            <p:cNvSpPr/>
            <p:nvPr/>
          </p:nvSpPr>
          <p:spPr>
            <a:xfrm>
              <a:off x="87206" y="3720253"/>
              <a:ext cx="5994401" cy="2259"/>
            </a:xfrm>
            <a:prstGeom prst="line">
              <a:avLst/>
            </a:prstGeom>
            <a:noFill/>
            <a:ln w="1905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568" name="成组"/>
            <p:cNvGrpSpPr/>
            <p:nvPr/>
          </p:nvGrpSpPr>
          <p:grpSpPr>
            <a:xfrm>
              <a:off x="836788" y="274884"/>
              <a:ext cx="4874826" cy="3070579"/>
              <a:chOff x="0" y="0"/>
              <a:chExt cx="4874824" cy="3070578"/>
            </a:xfrm>
          </p:grpSpPr>
          <p:sp>
            <p:nvSpPr>
              <p:cNvPr id="543" name="圆形"/>
              <p:cNvSpPr/>
              <p:nvPr/>
            </p:nvSpPr>
            <p:spPr>
              <a:xfrm>
                <a:off x="1499164" y="2246488"/>
                <a:ext cx="149015"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4" name="圆形"/>
              <p:cNvSpPr/>
              <p:nvPr/>
            </p:nvSpPr>
            <p:spPr>
              <a:xfrm>
                <a:off x="374791" y="269578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5" name="圆形"/>
              <p:cNvSpPr/>
              <p:nvPr/>
            </p:nvSpPr>
            <p:spPr>
              <a:xfrm>
                <a:off x="1195211" y="23232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6" name="圆形"/>
              <p:cNvSpPr/>
              <p:nvPr/>
            </p:nvSpPr>
            <p:spPr>
              <a:xfrm>
                <a:off x="824089" y="2546773"/>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7" name="圆形"/>
              <p:cNvSpPr/>
              <p:nvPr/>
            </p:nvSpPr>
            <p:spPr>
              <a:xfrm>
                <a:off x="1797191"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8" name="圆形"/>
              <p:cNvSpPr/>
              <p:nvPr/>
            </p:nvSpPr>
            <p:spPr>
              <a:xfrm>
                <a:off x="3896924" y="187169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9" name="圆形"/>
              <p:cNvSpPr/>
              <p:nvPr/>
            </p:nvSpPr>
            <p:spPr>
              <a:xfrm>
                <a:off x="2397760"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0" name="圆形"/>
              <p:cNvSpPr/>
              <p:nvPr/>
            </p:nvSpPr>
            <p:spPr>
              <a:xfrm>
                <a:off x="4495236" y="598311"/>
                <a:ext cx="151272"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1" name="圆形"/>
              <p:cNvSpPr/>
              <p:nvPr/>
            </p:nvSpPr>
            <p:spPr>
              <a:xfrm>
                <a:off x="4194951" y="126915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2" name="圆形"/>
              <p:cNvSpPr/>
              <p:nvPr/>
            </p:nvSpPr>
            <p:spPr>
              <a:xfrm>
                <a:off x="4120445" y="1648178"/>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3" name="圆形"/>
              <p:cNvSpPr/>
              <p:nvPr/>
            </p:nvSpPr>
            <p:spPr>
              <a:xfrm>
                <a:off x="4271715" y="97310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4" name="圆形"/>
              <p:cNvSpPr/>
              <p:nvPr/>
            </p:nvSpPr>
            <p:spPr>
              <a:xfrm>
                <a:off x="4420729" y="3039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5" name="圆形"/>
              <p:cNvSpPr/>
              <p:nvPr/>
            </p:nvSpPr>
            <p:spPr>
              <a:xfrm>
                <a:off x="3447627"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6" name="圆形"/>
              <p:cNvSpPr/>
              <p:nvPr/>
            </p:nvSpPr>
            <p:spPr>
              <a:xfrm>
                <a:off x="2847057"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7" name="圆形"/>
              <p:cNvSpPr/>
              <p:nvPr/>
            </p:nvSpPr>
            <p:spPr>
              <a:xfrm>
                <a:off x="2097475"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8" name="圆形"/>
              <p:cNvSpPr/>
              <p:nvPr/>
            </p:nvSpPr>
            <p:spPr>
              <a:xfrm>
                <a:off x="225778" y="277029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9" name="圆形"/>
              <p:cNvSpPr/>
              <p:nvPr/>
            </p:nvSpPr>
            <p:spPr>
              <a:xfrm>
                <a:off x="973102" y="2397760"/>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0" name="圆形"/>
              <p:cNvSpPr/>
              <p:nvPr/>
            </p:nvSpPr>
            <p:spPr>
              <a:xfrm>
                <a:off x="3072836"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1" name="圆形"/>
              <p:cNvSpPr/>
              <p:nvPr/>
            </p:nvSpPr>
            <p:spPr>
              <a:xfrm>
                <a:off x="4569742" y="14901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2" name="圆形"/>
              <p:cNvSpPr/>
              <p:nvPr/>
            </p:nvSpPr>
            <p:spPr>
              <a:xfrm>
                <a:off x="3820160"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3" name="圆形"/>
              <p:cNvSpPr/>
              <p:nvPr/>
            </p:nvSpPr>
            <p:spPr>
              <a:xfrm>
                <a:off x="2472266" y="2022969"/>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4" name="圆形"/>
              <p:cNvSpPr/>
              <p:nvPr/>
            </p:nvSpPr>
            <p:spPr>
              <a:xfrm>
                <a:off x="4271715" y="67281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5" name="圆形"/>
              <p:cNvSpPr/>
              <p:nvPr/>
            </p:nvSpPr>
            <p:spPr>
              <a:xfrm>
                <a:off x="4120445" y="898595"/>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6" name="圆形"/>
              <p:cNvSpPr/>
              <p:nvPr/>
            </p:nvSpPr>
            <p:spPr>
              <a:xfrm>
                <a:off x="4725811" y="0"/>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7" name="圆形"/>
              <p:cNvSpPr/>
              <p:nvPr/>
            </p:nvSpPr>
            <p:spPr>
              <a:xfrm>
                <a:off x="0" y="2921564"/>
                <a:ext cx="149014" cy="14901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grpSp>
          <p:nvGrpSpPr>
            <p:cNvPr id="572" name="成组"/>
            <p:cNvGrpSpPr/>
            <p:nvPr/>
          </p:nvGrpSpPr>
          <p:grpSpPr>
            <a:xfrm>
              <a:off x="0" y="-1"/>
              <a:ext cx="5694116" cy="3596641"/>
              <a:chOff x="0" y="0"/>
              <a:chExt cx="5694115" cy="3596639"/>
            </a:xfrm>
          </p:grpSpPr>
          <p:sp>
            <p:nvSpPr>
              <p:cNvPr id="569" name="线条"/>
              <p:cNvSpPr/>
              <p:nvPr/>
            </p:nvSpPr>
            <p:spPr>
              <a:xfrm flipV="1">
                <a:off x="0" y="2547619"/>
                <a:ext cx="2472446" cy="104902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0" name="线条"/>
              <p:cNvSpPr/>
              <p:nvPr/>
            </p:nvSpPr>
            <p:spPr>
              <a:xfrm flipH="1">
                <a:off x="4795044" y="0"/>
                <a:ext cx="899072" cy="247269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1" name="线条"/>
              <p:cNvSpPr/>
              <p:nvPr/>
            </p:nvSpPr>
            <p:spPr>
              <a:xfrm flipV="1">
                <a:off x="2472444" y="2472690"/>
                <a:ext cx="2322601" cy="7493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573" name="x"/>
            <p:cNvSpPr/>
            <p:nvPr/>
          </p:nvSpPr>
          <p:spPr>
            <a:xfrm>
              <a:off x="5840357" y="39370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574" name="y"/>
            <p:cNvSpPr/>
            <p:nvPr/>
          </p:nvSpPr>
          <p:spPr>
            <a:xfrm>
              <a:off x="183438" y="34685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576"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grpSp>
        <p:nvGrpSpPr>
          <p:cNvPr id="581" name="成组"/>
          <p:cNvGrpSpPr/>
          <p:nvPr/>
        </p:nvGrpSpPr>
        <p:grpSpPr>
          <a:xfrm>
            <a:off x="8828758" y="4176042"/>
            <a:ext cx="3554606" cy="1767558"/>
            <a:chOff x="592673" y="0"/>
            <a:chExt cx="3554605" cy="1767557"/>
          </a:xfrm>
        </p:grpSpPr>
        <p:sp>
          <p:nvSpPr>
            <p:cNvPr id="577" name="goodness of fit"/>
            <p:cNvSpPr/>
            <p:nvPr/>
          </p:nvSpPr>
          <p:spPr>
            <a:xfrm>
              <a:off x="667196" y="4913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goodness of fit</a:t>
              </a:r>
            </a:p>
          </p:txBody>
        </p:sp>
        <p:sp>
          <p:nvSpPr>
            <p:cNvPr id="578" name="线条"/>
            <p:cNvSpPr/>
            <p:nvPr/>
          </p:nvSpPr>
          <p:spPr>
            <a:xfrm flipH="1">
              <a:off x="592673" y="0"/>
              <a:ext cx="1" cy="40960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9" name="number of lines"/>
            <p:cNvSpPr/>
            <p:nvPr/>
          </p:nvSpPr>
          <p:spPr>
            <a:xfrm>
              <a:off x="2877279" y="49755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number of lines</a:t>
              </a:r>
            </a:p>
          </p:txBody>
        </p:sp>
        <p:sp>
          <p:nvSpPr>
            <p:cNvPr id="580" name="线条"/>
            <p:cNvSpPr/>
            <p:nvPr/>
          </p:nvSpPr>
          <p:spPr>
            <a:xfrm>
              <a:off x="2800215" y="2257"/>
              <a:ext cx="1" cy="40960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40">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 grpId="1" build="p" animBg="1" advAuto="0"/>
      <p:bldP spid="581" grpId="2"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84" name="Segmented least squares"/>
          <p:cNvSpPr txBox="1">
            <a:spLocks noGrp="1"/>
          </p:cNvSpPr>
          <p:nvPr>
            <p:ph type="title"/>
          </p:nvPr>
        </p:nvSpPr>
        <p:spPr>
          <a:prstGeom prst="rect">
            <a:avLst/>
          </a:prstGeom>
        </p:spPr>
        <p:txBody>
          <a:bodyPr/>
          <a:lstStyle/>
          <a:p>
            <a:r>
              <a:rPr dirty="0"/>
              <a:t>Segmented least squares</a:t>
            </a:r>
          </a:p>
        </p:txBody>
      </p:sp>
      <p:sp>
        <p:nvSpPr>
          <p:cNvPr id="585" name="Segmented least squares.…"/>
          <p:cNvSpPr txBox="1">
            <a:spLocks noGrp="1"/>
          </p:cNvSpPr>
          <p:nvPr>
            <p:ph type="body" idx="1"/>
          </p:nvPr>
        </p:nvSpPr>
        <p:spPr>
          <a:prstGeom prst="rect">
            <a:avLst/>
          </a:prstGeom>
        </p:spPr>
        <p:txBody>
          <a:bodyPr/>
          <a:lstStyle/>
          <a:p>
            <a:r>
              <a:rPr dirty="0"/>
              <a:t>Segmented least squares.</a:t>
            </a:r>
          </a:p>
          <a:p>
            <a:pPr lvl="1"/>
            <a:r>
              <a:rPr dirty="0"/>
              <a:t>Points lie roughly on a sequence of several line segments.</a:t>
            </a:r>
          </a:p>
          <a:p>
            <a:pPr lvl="1"/>
            <a:r>
              <a:rPr dirty="0"/>
              <a:t>Given </a:t>
            </a:r>
            <a:r>
              <a:rPr i="1" dirty="0">
                <a:latin typeface="Times"/>
                <a:ea typeface="Times"/>
                <a:cs typeface="Times"/>
                <a:sym typeface="Times"/>
              </a:rPr>
              <a:t>n</a:t>
            </a:r>
            <a:r>
              <a:rPr dirty="0"/>
              <a:t> points in the plane:  </a:t>
            </a:r>
            <a:r>
              <a:rPr dirty="0">
                <a:latin typeface="Times"/>
                <a:ea typeface="Times"/>
                <a:cs typeface="Times"/>
                <a:sym typeface="Times"/>
              </a:rPr>
              <a:t>(</a:t>
            </a:r>
            <a:r>
              <a:rPr i="1" dirty="0">
                <a:latin typeface="Times"/>
                <a:ea typeface="Times"/>
                <a:cs typeface="Times"/>
                <a:sym typeface="Times"/>
              </a:rPr>
              <a:t>x</a:t>
            </a:r>
            <a:r>
              <a:rPr baseline="-5999" dirty="0">
                <a:latin typeface="Times"/>
                <a:ea typeface="Times"/>
                <a:cs typeface="Times"/>
                <a:sym typeface="Times"/>
              </a:rPr>
              <a:t>1</a:t>
            </a:r>
            <a:r>
              <a:rPr dirty="0">
                <a:latin typeface="Times"/>
                <a:ea typeface="Times"/>
                <a:cs typeface="Times"/>
                <a:sym typeface="Times"/>
              </a:rPr>
              <a:t>, </a:t>
            </a:r>
            <a:r>
              <a:rPr i="1" dirty="0">
                <a:latin typeface="Times"/>
                <a:ea typeface="Times"/>
                <a:cs typeface="Times"/>
                <a:sym typeface="Times"/>
              </a:rPr>
              <a:t>y</a:t>
            </a:r>
            <a:r>
              <a:rPr baseline="-5999" dirty="0">
                <a:latin typeface="Times"/>
                <a:ea typeface="Times"/>
                <a:cs typeface="Times"/>
                <a:sym typeface="Times"/>
              </a:rPr>
              <a:t>1</a:t>
            </a:r>
            <a:r>
              <a:rPr dirty="0">
                <a:latin typeface="Times"/>
                <a:ea typeface="Times"/>
                <a:cs typeface="Times"/>
                <a:sym typeface="Times"/>
              </a:rPr>
              <a:t>), (</a:t>
            </a:r>
            <a:r>
              <a:rPr i="1" dirty="0">
                <a:latin typeface="Times"/>
                <a:ea typeface="Times"/>
                <a:cs typeface="Times"/>
                <a:sym typeface="Times"/>
              </a:rPr>
              <a:t>x</a:t>
            </a:r>
            <a:r>
              <a:rPr baseline="-5999" dirty="0">
                <a:latin typeface="Times"/>
                <a:ea typeface="Times"/>
                <a:cs typeface="Times"/>
                <a:sym typeface="Times"/>
              </a:rPr>
              <a:t>2</a:t>
            </a:r>
            <a:r>
              <a:rPr dirty="0">
                <a:latin typeface="Times"/>
                <a:ea typeface="Times"/>
                <a:cs typeface="Times"/>
                <a:sym typeface="Times"/>
              </a:rPr>
              <a:t>, </a:t>
            </a:r>
            <a:r>
              <a:rPr i="1" dirty="0">
                <a:latin typeface="Times"/>
                <a:ea typeface="Times"/>
                <a:cs typeface="Times"/>
                <a:sym typeface="Times"/>
              </a:rPr>
              <a:t>y</a:t>
            </a:r>
            <a:r>
              <a:rPr baseline="-5999" dirty="0">
                <a:latin typeface="Times"/>
                <a:ea typeface="Times"/>
                <a:cs typeface="Times"/>
                <a:sym typeface="Times"/>
              </a:rPr>
              <a:t>2</a:t>
            </a:r>
            <a:r>
              <a:rPr dirty="0">
                <a:latin typeface="Times"/>
                <a:ea typeface="Times"/>
                <a:cs typeface="Times"/>
                <a:sym typeface="Times"/>
              </a:rPr>
              <a:t>) , …, (</a:t>
            </a:r>
            <a:r>
              <a:rPr i="1" dirty="0" err="1">
                <a:latin typeface="Times"/>
                <a:ea typeface="Times"/>
                <a:cs typeface="Times"/>
                <a:sym typeface="Times"/>
              </a:rPr>
              <a:t>x</a:t>
            </a:r>
            <a:r>
              <a:rPr i="1" baseline="-5999" dirty="0" err="1">
                <a:latin typeface="Times"/>
                <a:ea typeface="Times"/>
                <a:cs typeface="Times"/>
                <a:sym typeface="Times"/>
              </a:rPr>
              <a:t>n</a:t>
            </a:r>
            <a:r>
              <a:rPr dirty="0">
                <a:latin typeface="Times"/>
                <a:ea typeface="Times"/>
                <a:cs typeface="Times"/>
                <a:sym typeface="Times"/>
              </a:rPr>
              <a:t>, </a:t>
            </a:r>
            <a:r>
              <a:rPr i="1" dirty="0" err="1">
                <a:latin typeface="Times"/>
                <a:ea typeface="Times"/>
                <a:cs typeface="Times"/>
                <a:sym typeface="Times"/>
              </a:rPr>
              <a:t>y</a:t>
            </a:r>
            <a:r>
              <a:rPr i="1" baseline="-5999" dirty="0" err="1">
                <a:latin typeface="Times"/>
                <a:ea typeface="Times"/>
                <a:cs typeface="Times"/>
                <a:sym typeface="Times"/>
              </a:rPr>
              <a:t>n</a:t>
            </a:r>
            <a:r>
              <a:rPr dirty="0">
                <a:latin typeface="Times"/>
                <a:ea typeface="Times"/>
                <a:cs typeface="Times"/>
                <a:sym typeface="Times"/>
              </a:rPr>
              <a:t>)</a:t>
            </a:r>
            <a:r>
              <a:rPr dirty="0"/>
              <a:t> with</a:t>
            </a:r>
            <a:br>
              <a:rPr dirty="0"/>
            </a:br>
            <a:r>
              <a:rPr i="1" dirty="0">
                <a:latin typeface="Times"/>
                <a:ea typeface="Times"/>
                <a:cs typeface="Times"/>
                <a:sym typeface="Times"/>
              </a:rPr>
              <a:t>x</a:t>
            </a:r>
            <a:r>
              <a:rPr baseline="-5999" dirty="0">
                <a:latin typeface="Times"/>
                <a:ea typeface="Times"/>
                <a:cs typeface="Times"/>
                <a:sym typeface="Times"/>
              </a:rPr>
              <a:t>1</a:t>
            </a:r>
            <a:r>
              <a:rPr dirty="0">
                <a:latin typeface="Times"/>
                <a:ea typeface="Times"/>
                <a:cs typeface="Times"/>
                <a:sym typeface="Times"/>
              </a:rPr>
              <a:t> &lt; </a:t>
            </a:r>
            <a:r>
              <a:rPr i="1" dirty="0">
                <a:latin typeface="Times"/>
                <a:ea typeface="Times"/>
                <a:cs typeface="Times"/>
                <a:sym typeface="Times"/>
              </a:rPr>
              <a:t>x</a:t>
            </a:r>
            <a:r>
              <a:rPr baseline="-5999" dirty="0">
                <a:latin typeface="Times"/>
                <a:ea typeface="Times"/>
                <a:cs typeface="Times"/>
                <a:sym typeface="Times"/>
              </a:rPr>
              <a:t>2</a:t>
            </a:r>
            <a:r>
              <a:rPr dirty="0">
                <a:latin typeface="Times"/>
                <a:ea typeface="Times"/>
                <a:cs typeface="Times"/>
                <a:sym typeface="Times"/>
              </a:rPr>
              <a:t> &lt; ... &lt; </a:t>
            </a:r>
            <a:r>
              <a:rPr i="1" dirty="0" err="1">
                <a:latin typeface="Times"/>
                <a:ea typeface="Times"/>
                <a:cs typeface="Times"/>
                <a:sym typeface="Times"/>
              </a:rPr>
              <a:t>x</a:t>
            </a:r>
            <a:r>
              <a:rPr i="1" baseline="-5999" dirty="0" err="1">
                <a:latin typeface="Times"/>
                <a:ea typeface="Times"/>
                <a:cs typeface="Times"/>
                <a:sym typeface="Times"/>
              </a:rPr>
              <a:t>n</a:t>
            </a:r>
            <a:r>
              <a:rPr dirty="0"/>
              <a:t>, find a sequence of lines that minimizes </a:t>
            </a:r>
            <a:r>
              <a:rPr i="1" dirty="0">
                <a:latin typeface="Times"/>
                <a:ea typeface="Times"/>
                <a:cs typeface="Times"/>
                <a:sym typeface="Times"/>
              </a:rPr>
              <a:t>f</a:t>
            </a:r>
            <a:r>
              <a:rPr i="1" baseline="-5999" dirty="0">
                <a:latin typeface="Times"/>
                <a:ea typeface="Times"/>
                <a:cs typeface="Times"/>
                <a:sym typeface="Times"/>
              </a:rPr>
              <a:t> </a:t>
            </a:r>
            <a:r>
              <a:rPr dirty="0">
                <a:latin typeface="Times"/>
                <a:ea typeface="Times"/>
                <a:cs typeface="Times"/>
                <a:sym typeface="Times"/>
              </a:rPr>
              <a:t>(</a:t>
            </a:r>
            <a:r>
              <a:rPr i="1" dirty="0">
                <a:latin typeface="Times"/>
                <a:ea typeface="Times"/>
                <a:cs typeface="Times"/>
                <a:sym typeface="Times"/>
              </a:rPr>
              <a:t>x</a:t>
            </a:r>
            <a:r>
              <a:rPr dirty="0">
                <a:latin typeface="Times"/>
                <a:ea typeface="Times"/>
                <a:cs typeface="Times"/>
                <a:sym typeface="Times"/>
              </a:rPr>
              <a:t>)</a:t>
            </a:r>
            <a:r>
              <a:rPr dirty="0"/>
              <a:t>.</a:t>
            </a:r>
          </a:p>
          <a:p>
            <a:br>
              <a:rPr dirty="0"/>
            </a:br>
            <a:r>
              <a:rPr dirty="0"/>
              <a:t>Goal.  </a:t>
            </a:r>
            <a:r>
              <a:rPr dirty="0">
                <a:solidFill>
                  <a:srgbClr val="000000"/>
                </a:solidFill>
              </a:rPr>
              <a:t>Minimize </a:t>
            </a:r>
            <a:r>
              <a:rPr i="1" dirty="0">
                <a:solidFill>
                  <a:srgbClr val="000000"/>
                </a:solidFill>
                <a:latin typeface="Times"/>
                <a:ea typeface="Times"/>
                <a:cs typeface="Times"/>
                <a:sym typeface="Times"/>
              </a:rPr>
              <a:t>f</a:t>
            </a:r>
            <a:r>
              <a:rPr i="1" baseline="-5999" dirty="0">
                <a:solidFill>
                  <a:srgbClr val="000000"/>
                </a:solidFill>
                <a:latin typeface="Times"/>
                <a:ea typeface="Times"/>
                <a:cs typeface="Times"/>
                <a:sym typeface="Times"/>
              </a:rPr>
              <a:t> </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x</a:t>
            </a:r>
            <a:r>
              <a:rPr dirty="0">
                <a:solidFill>
                  <a:srgbClr val="000000"/>
                </a:solidFill>
                <a:latin typeface="Times"/>
                <a:ea typeface="Times"/>
                <a:cs typeface="Times"/>
                <a:sym typeface="Times"/>
              </a:rPr>
              <a:t>) = </a:t>
            </a:r>
            <a:r>
              <a:rPr i="1" dirty="0">
                <a:solidFill>
                  <a:srgbClr val="000000"/>
                </a:solidFill>
                <a:latin typeface="Times"/>
                <a:ea typeface="Times"/>
                <a:cs typeface="Times"/>
                <a:sym typeface="Times"/>
              </a:rPr>
              <a:t>E</a:t>
            </a:r>
            <a:r>
              <a:rPr dirty="0">
                <a:solidFill>
                  <a:srgbClr val="000000"/>
                </a:solidFill>
                <a:latin typeface="Times"/>
                <a:ea typeface="Times"/>
                <a:cs typeface="Times"/>
                <a:sym typeface="Times"/>
              </a:rPr>
              <a:t> + </a:t>
            </a:r>
            <a:r>
              <a:rPr i="1" dirty="0">
                <a:solidFill>
                  <a:srgbClr val="000000"/>
                </a:solidFill>
                <a:latin typeface="Times"/>
                <a:ea typeface="Times"/>
                <a:cs typeface="Times"/>
                <a:sym typeface="Times"/>
              </a:rPr>
              <a:t>c L</a:t>
            </a:r>
            <a:r>
              <a:rPr dirty="0">
                <a:solidFill>
                  <a:srgbClr val="000000"/>
                </a:solidFill>
              </a:rPr>
              <a:t> for some constant </a:t>
            </a:r>
            <a:r>
              <a:rPr i="1" dirty="0">
                <a:solidFill>
                  <a:srgbClr val="000000"/>
                </a:solidFill>
                <a:latin typeface="Times"/>
                <a:ea typeface="Times"/>
                <a:cs typeface="Times"/>
                <a:sym typeface="Times"/>
              </a:rPr>
              <a:t>c </a:t>
            </a:r>
            <a:r>
              <a:rPr dirty="0">
                <a:solidFill>
                  <a:srgbClr val="000000"/>
                </a:solidFill>
                <a:latin typeface="Times"/>
                <a:ea typeface="Times"/>
                <a:cs typeface="Times"/>
                <a:sym typeface="Times"/>
              </a:rPr>
              <a:t>&gt; 0</a:t>
            </a:r>
            <a:r>
              <a:rPr dirty="0">
                <a:solidFill>
                  <a:srgbClr val="000000"/>
                </a:solidFill>
              </a:rPr>
              <a:t>, where</a:t>
            </a:r>
          </a:p>
          <a:p>
            <a:pPr lvl="1"/>
            <a:r>
              <a:rPr i="1" dirty="0">
                <a:latin typeface="Times"/>
                <a:ea typeface="Times"/>
                <a:cs typeface="Times"/>
                <a:sym typeface="Times"/>
              </a:rPr>
              <a:t>E  = </a:t>
            </a:r>
            <a:r>
              <a:rPr dirty="0"/>
              <a:t>sum of the sums of the squared errors in each segment.</a:t>
            </a:r>
          </a:p>
          <a:p>
            <a:pPr lvl="1"/>
            <a:r>
              <a:rPr i="1" dirty="0">
                <a:latin typeface="Times"/>
                <a:ea typeface="Times"/>
                <a:cs typeface="Times"/>
                <a:sym typeface="Times"/>
              </a:rPr>
              <a:t>L  = </a:t>
            </a:r>
            <a:r>
              <a:rPr dirty="0"/>
              <a:t>number of lines.</a:t>
            </a:r>
          </a:p>
        </p:txBody>
      </p:sp>
      <p:grpSp>
        <p:nvGrpSpPr>
          <p:cNvPr id="620" name="成组"/>
          <p:cNvGrpSpPr/>
          <p:nvPr/>
        </p:nvGrpSpPr>
        <p:grpSpPr>
          <a:xfrm>
            <a:off x="1689100" y="5288562"/>
            <a:ext cx="7110358" cy="5207001"/>
            <a:chOff x="0" y="0"/>
            <a:chExt cx="7110357" cy="5207000"/>
          </a:xfrm>
        </p:grpSpPr>
        <p:sp>
          <p:nvSpPr>
            <p:cNvPr id="586" name="线条"/>
            <p:cNvSpPr/>
            <p:nvPr/>
          </p:nvSpPr>
          <p:spPr>
            <a:xfrm>
              <a:off x="461997" y="349391"/>
              <a:ext cx="2259" cy="3745654"/>
            </a:xfrm>
            <a:prstGeom prst="line">
              <a:avLst/>
            </a:prstGeom>
            <a:noFill/>
            <a:ln w="1905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87" name="线条"/>
            <p:cNvSpPr/>
            <p:nvPr/>
          </p:nvSpPr>
          <p:spPr>
            <a:xfrm>
              <a:off x="87206" y="3720253"/>
              <a:ext cx="5994401" cy="2259"/>
            </a:xfrm>
            <a:prstGeom prst="line">
              <a:avLst/>
            </a:prstGeom>
            <a:noFill/>
            <a:ln w="1905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613" name="成组"/>
            <p:cNvGrpSpPr/>
            <p:nvPr/>
          </p:nvGrpSpPr>
          <p:grpSpPr>
            <a:xfrm>
              <a:off x="836788" y="274884"/>
              <a:ext cx="4874826" cy="3070579"/>
              <a:chOff x="0" y="0"/>
              <a:chExt cx="4874824" cy="3070578"/>
            </a:xfrm>
          </p:grpSpPr>
          <p:sp>
            <p:nvSpPr>
              <p:cNvPr id="588" name="圆形"/>
              <p:cNvSpPr/>
              <p:nvPr/>
            </p:nvSpPr>
            <p:spPr>
              <a:xfrm>
                <a:off x="1499164" y="2246488"/>
                <a:ext cx="149015"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89" name="圆形"/>
              <p:cNvSpPr/>
              <p:nvPr/>
            </p:nvSpPr>
            <p:spPr>
              <a:xfrm>
                <a:off x="374791" y="269578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0" name="圆形"/>
              <p:cNvSpPr/>
              <p:nvPr/>
            </p:nvSpPr>
            <p:spPr>
              <a:xfrm>
                <a:off x="1195211" y="23232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1" name="圆形"/>
              <p:cNvSpPr/>
              <p:nvPr/>
            </p:nvSpPr>
            <p:spPr>
              <a:xfrm>
                <a:off x="824089" y="2546773"/>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2" name="圆形"/>
              <p:cNvSpPr/>
              <p:nvPr/>
            </p:nvSpPr>
            <p:spPr>
              <a:xfrm>
                <a:off x="1797191"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3" name="圆形"/>
              <p:cNvSpPr/>
              <p:nvPr/>
            </p:nvSpPr>
            <p:spPr>
              <a:xfrm>
                <a:off x="3896924" y="187169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4" name="圆形"/>
              <p:cNvSpPr/>
              <p:nvPr/>
            </p:nvSpPr>
            <p:spPr>
              <a:xfrm>
                <a:off x="2397760"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5" name="圆形"/>
              <p:cNvSpPr/>
              <p:nvPr/>
            </p:nvSpPr>
            <p:spPr>
              <a:xfrm>
                <a:off x="4495236" y="598311"/>
                <a:ext cx="151272"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6" name="圆形"/>
              <p:cNvSpPr/>
              <p:nvPr/>
            </p:nvSpPr>
            <p:spPr>
              <a:xfrm>
                <a:off x="4194951" y="126915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7" name="圆形"/>
              <p:cNvSpPr/>
              <p:nvPr/>
            </p:nvSpPr>
            <p:spPr>
              <a:xfrm>
                <a:off x="4120445" y="1648178"/>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8" name="圆形"/>
              <p:cNvSpPr/>
              <p:nvPr/>
            </p:nvSpPr>
            <p:spPr>
              <a:xfrm>
                <a:off x="4271715" y="97310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9" name="圆形"/>
              <p:cNvSpPr/>
              <p:nvPr/>
            </p:nvSpPr>
            <p:spPr>
              <a:xfrm>
                <a:off x="4420729" y="3039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0" name="圆形"/>
              <p:cNvSpPr/>
              <p:nvPr/>
            </p:nvSpPr>
            <p:spPr>
              <a:xfrm>
                <a:off x="3447627"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1" name="圆形"/>
              <p:cNvSpPr/>
              <p:nvPr/>
            </p:nvSpPr>
            <p:spPr>
              <a:xfrm>
                <a:off x="2847057"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2" name="圆形"/>
              <p:cNvSpPr/>
              <p:nvPr/>
            </p:nvSpPr>
            <p:spPr>
              <a:xfrm>
                <a:off x="2097475"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3" name="圆形"/>
              <p:cNvSpPr/>
              <p:nvPr/>
            </p:nvSpPr>
            <p:spPr>
              <a:xfrm>
                <a:off x="225778" y="277029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4" name="圆形"/>
              <p:cNvSpPr/>
              <p:nvPr/>
            </p:nvSpPr>
            <p:spPr>
              <a:xfrm>
                <a:off x="973102" y="2397760"/>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5" name="圆形"/>
              <p:cNvSpPr/>
              <p:nvPr/>
            </p:nvSpPr>
            <p:spPr>
              <a:xfrm>
                <a:off x="3072836"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6" name="圆形"/>
              <p:cNvSpPr/>
              <p:nvPr/>
            </p:nvSpPr>
            <p:spPr>
              <a:xfrm>
                <a:off x="4569742" y="14901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7" name="圆形"/>
              <p:cNvSpPr/>
              <p:nvPr/>
            </p:nvSpPr>
            <p:spPr>
              <a:xfrm>
                <a:off x="3820160"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8" name="圆形"/>
              <p:cNvSpPr/>
              <p:nvPr/>
            </p:nvSpPr>
            <p:spPr>
              <a:xfrm>
                <a:off x="2472266" y="2022969"/>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9" name="圆形"/>
              <p:cNvSpPr/>
              <p:nvPr/>
            </p:nvSpPr>
            <p:spPr>
              <a:xfrm>
                <a:off x="4271715" y="67281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0" name="圆形"/>
              <p:cNvSpPr/>
              <p:nvPr/>
            </p:nvSpPr>
            <p:spPr>
              <a:xfrm>
                <a:off x="4120445" y="898595"/>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1" name="圆形"/>
              <p:cNvSpPr/>
              <p:nvPr/>
            </p:nvSpPr>
            <p:spPr>
              <a:xfrm>
                <a:off x="4725811" y="0"/>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2" name="圆形"/>
              <p:cNvSpPr/>
              <p:nvPr/>
            </p:nvSpPr>
            <p:spPr>
              <a:xfrm>
                <a:off x="0" y="2921564"/>
                <a:ext cx="149014" cy="14901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grpSp>
          <p:nvGrpSpPr>
            <p:cNvPr id="617" name="成组"/>
            <p:cNvGrpSpPr/>
            <p:nvPr/>
          </p:nvGrpSpPr>
          <p:grpSpPr>
            <a:xfrm>
              <a:off x="0" y="-1"/>
              <a:ext cx="5694116" cy="3596641"/>
              <a:chOff x="0" y="0"/>
              <a:chExt cx="5694115" cy="3596639"/>
            </a:xfrm>
          </p:grpSpPr>
          <p:sp>
            <p:nvSpPr>
              <p:cNvPr id="614" name="线条"/>
              <p:cNvSpPr/>
              <p:nvPr/>
            </p:nvSpPr>
            <p:spPr>
              <a:xfrm flipV="1">
                <a:off x="0" y="2547619"/>
                <a:ext cx="2472446" cy="104902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615" name="线条"/>
              <p:cNvSpPr/>
              <p:nvPr/>
            </p:nvSpPr>
            <p:spPr>
              <a:xfrm flipH="1">
                <a:off x="4795044" y="0"/>
                <a:ext cx="899072" cy="247269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616" name="线条"/>
              <p:cNvSpPr/>
              <p:nvPr/>
            </p:nvSpPr>
            <p:spPr>
              <a:xfrm flipV="1">
                <a:off x="2472444" y="2472690"/>
                <a:ext cx="2322601" cy="7493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618" name="x"/>
            <p:cNvSpPr/>
            <p:nvPr/>
          </p:nvSpPr>
          <p:spPr>
            <a:xfrm>
              <a:off x="5840357" y="39370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619" name="y"/>
            <p:cNvSpPr/>
            <p:nvPr/>
          </p:nvSpPr>
          <p:spPr>
            <a:xfrm>
              <a:off x="183438" y="34685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621"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24" name="Dynamic programming:  multiway choice"/>
          <p:cNvSpPr txBox="1">
            <a:spLocks noGrp="1"/>
          </p:cNvSpPr>
          <p:nvPr>
            <p:ph type="title"/>
          </p:nvPr>
        </p:nvSpPr>
        <p:spPr>
          <a:prstGeom prst="rect">
            <a:avLst/>
          </a:prstGeom>
        </p:spPr>
        <p:txBody>
          <a:bodyPr/>
          <a:lstStyle/>
          <a:p>
            <a:r>
              <a:t>Dynamic programming:  multiway choice</a:t>
            </a:r>
          </a:p>
        </p:txBody>
      </p:sp>
      <p:sp>
        <p:nvSpPr>
          <p:cNvPr id="625" name="Notation.…"/>
          <p:cNvSpPr txBox="1">
            <a:spLocks noGrp="1"/>
          </p:cNvSpPr>
          <p:nvPr>
            <p:ph type="body" idx="1"/>
          </p:nvPr>
        </p:nvSpPr>
        <p:spPr>
          <a:prstGeom prst="rect">
            <a:avLst/>
          </a:prstGeom>
        </p:spPr>
        <p:txBody>
          <a:bodyPr/>
          <a:lstStyle/>
          <a:p>
            <a:r>
              <a:rPr dirty="0"/>
              <a:t>Notation.</a:t>
            </a:r>
          </a:p>
          <a:p>
            <a:pPr lvl="1"/>
            <a:r>
              <a:rPr i="1" dirty="0">
                <a:latin typeface="Times"/>
                <a:ea typeface="Times"/>
                <a:cs typeface="Times"/>
                <a:sym typeface="Times"/>
              </a:rPr>
              <a:t>OPT</a:t>
            </a:r>
            <a:r>
              <a:rPr spc="240" dirty="0">
                <a:latin typeface="Times"/>
                <a:ea typeface="Times"/>
                <a:cs typeface="Times"/>
                <a:sym typeface="Times"/>
              </a:rPr>
              <a:t>(</a:t>
            </a:r>
            <a:r>
              <a:rPr i="1" spc="240" dirty="0">
                <a:latin typeface="Times"/>
                <a:ea typeface="Times"/>
                <a:cs typeface="Times"/>
                <a:sym typeface="Times"/>
              </a:rPr>
              <a:t>j</a:t>
            </a:r>
            <a:r>
              <a:rPr dirty="0">
                <a:latin typeface="Times"/>
                <a:ea typeface="Times"/>
                <a:cs typeface="Times"/>
                <a:sym typeface="Times"/>
              </a:rPr>
              <a:t>)</a:t>
            </a:r>
            <a:r>
              <a:rPr dirty="0"/>
              <a:t>	= minimum cost for points </a:t>
            </a:r>
            <a:r>
              <a:rPr i="1" dirty="0">
                <a:latin typeface="Times"/>
                <a:ea typeface="Times"/>
                <a:cs typeface="Times"/>
                <a:sym typeface="Times"/>
              </a:rPr>
              <a:t>p</a:t>
            </a:r>
            <a:r>
              <a:rPr baseline="-5999" dirty="0">
                <a:latin typeface="Times"/>
                <a:ea typeface="Times"/>
                <a:cs typeface="Times"/>
                <a:sym typeface="Times"/>
              </a:rPr>
              <a:t>1</a:t>
            </a:r>
            <a:r>
              <a:rPr dirty="0">
                <a:latin typeface="Times"/>
                <a:ea typeface="Times"/>
                <a:cs typeface="Times"/>
                <a:sym typeface="Times"/>
              </a:rPr>
              <a:t>, </a:t>
            </a:r>
            <a:r>
              <a:rPr i="1" dirty="0">
                <a:latin typeface="Times"/>
                <a:ea typeface="Times"/>
                <a:cs typeface="Times"/>
                <a:sym typeface="Times"/>
              </a:rPr>
              <a:t>p</a:t>
            </a:r>
            <a:r>
              <a:rPr baseline="-5999" dirty="0">
                <a:latin typeface="Times"/>
                <a:ea typeface="Times"/>
                <a:cs typeface="Times"/>
                <a:sym typeface="Times"/>
              </a:rPr>
              <a:t>2</a:t>
            </a:r>
            <a:r>
              <a:rPr dirty="0">
                <a:latin typeface="Times"/>
                <a:ea typeface="Times"/>
                <a:cs typeface="Times"/>
                <a:sym typeface="Times"/>
              </a:rPr>
              <a:t>,  …, </a:t>
            </a:r>
            <a:r>
              <a:rPr i="1" dirty="0" err="1">
                <a:latin typeface="Times"/>
                <a:ea typeface="Times"/>
                <a:cs typeface="Times"/>
                <a:sym typeface="Times"/>
              </a:rPr>
              <a:t>p</a:t>
            </a:r>
            <a:r>
              <a:rPr i="1" baseline="-5999" dirty="0" err="1">
                <a:latin typeface="Times"/>
                <a:ea typeface="Times"/>
                <a:cs typeface="Times"/>
                <a:sym typeface="Times"/>
              </a:rPr>
              <a:t>j</a:t>
            </a:r>
            <a:r>
              <a:rPr dirty="0"/>
              <a:t>.</a:t>
            </a:r>
          </a:p>
          <a:p>
            <a:pPr lvl="1"/>
            <a:r>
              <a:rPr i="1" dirty="0" err="1">
                <a:latin typeface="Times"/>
                <a:ea typeface="Times"/>
                <a:cs typeface="Times"/>
                <a:sym typeface="Times"/>
              </a:rPr>
              <a:t>e</a:t>
            </a:r>
            <a:r>
              <a:rPr i="1" baseline="-5999" dirty="0" err="1">
                <a:latin typeface="Times"/>
                <a:ea typeface="Times"/>
                <a:cs typeface="Times"/>
                <a:sym typeface="Times"/>
              </a:rPr>
              <a:t>ij</a:t>
            </a:r>
            <a:r>
              <a:rPr i="1" baseline="-5999" dirty="0">
                <a:latin typeface="Times"/>
                <a:ea typeface="Times"/>
                <a:cs typeface="Times"/>
                <a:sym typeface="Times"/>
              </a:rPr>
              <a:t>			</a:t>
            </a:r>
            <a:r>
              <a:rPr dirty="0"/>
              <a:t>= SSE for points </a:t>
            </a:r>
            <a:r>
              <a:rPr i="1" dirty="0">
                <a:latin typeface="Times"/>
                <a:ea typeface="Times"/>
                <a:cs typeface="Times"/>
                <a:sym typeface="Times"/>
              </a:rPr>
              <a:t>p</a:t>
            </a:r>
            <a:r>
              <a:rPr i="1" baseline="-5999" dirty="0">
                <a:latin typeface="Times"/>
                <a:ea typeface="Times"/>
                <a:cs typeface="Times"/>
                <a:sym typeface="Times"/>
              </a:rPr>
              <a:t>i</a:t>
            </a:r>
            <a:r>
              <a:rPr dirty="0">
                <a:latin typeface="Times"/>
                <a:ea typeface="Times"/>
                <a:cs typeface="Times"/>
                <a:sym typeface="Times"/>
              </a:rPr>
              <a:t>, </a:t>
            </a:r>
            <a:r>
              <a:rPr i="1" dirty="0">
                <a:latin typeface="Times"/>
                <a:ea typeface="Times"/>
                <a:cs typeface="Times"/>
                <a:sym typeface="Times"/>
              </a:rPr>
              <a:t>p</a:t>
            </a:r>
            <a:r>
              <a:rPr i="1" baseline="-5999" dirty="0">
                <a:latin typeface="Times"/>
                <a:ea typeface="Times"/>
                <a:cs typeface="Times"/>
                <a:sym typeface="Times"/>
              </a:rPr>
              <a:t>i+</a:t>
            </a:r>
            <a:r>
              <a:rPr baseline="-5999" dirty="0">
                <a:latin typeface="Times"/>
                <a:ea typeface="Times"/>
                <a:cs typeface="Times"/>
                <a:sym typeface="Times"/>
              </a:rPr>
              <a:t>1</a:t>
            </a:r>
            <a:r>
              <a:rPr dirty="0">
                <a:latin typeface="Times"/>
                <a:ea typeface="Times"/>
                <a:cs typeface="Times"/>
                <a:sym typeface="Times"/>
              </a:rPr>
              <a:t>,  …, </a:t>
            </a:r>
            <a:r>
              <a:rPr i="1" dirty="0" err="1">
                <a:latin typeface="Times"/>
                <a:ea typeface="Times"/>
                <a:cs typeface="Times"/>
                <a:sym typeface="Times"/>
              </a:rPr>
              <a:t>p</a:t>
            </a:r>
            <a:r>
              <a:rPr i="1" baseline="-5999" dirty="0" err="1">
                <a:latin typeface="Times"/>
                <a:ea typeface="Times"/>
                <a:cs typeface="Times"/>
                <a:sym typeface="Times"/>
              </a:rPr>
              <a:t>j</a:t>
            </a:r>
            <a:r>
              <a:rPr lang="zh-CN" altLang="en-US" i="1" baseline="-5999" dirty="0">
                <a:latin typeface="Times"/>
                <a:ea typeface="Times"/>
                <a:cs typeface="Times"/>
                <a:sym typeface="Times"/>
              </a:rPr>
              <a:t>  </a:t>
            </a:r>
            <a:r>
              <a:rPr lang="en-US" altLang="zh-CN" dirty="0"/>
              <a:t>by</a:t>
            </a:r>
            <a:r>
              <a:rPr lang="zh-CN" altLang="en-US" dirty="0"/>
              <a:t> </a:t>
            </a:r>
            <a:r>
              <a:rPr lang="en-US" altLang="zh-CN" dirty="0"/>
              <a:t>a</a:t>
            </a:r>
            <a:r>
              <a:rPr lang="zh-CN" altLang="en-US" dirty="0"/>
              <a:t> </a:t>
            </a:r>
            <a:r>
              <a:rPr lang="en-US" altLang="zh-CN" dirty="0"/>
              <a:t>single</a:t>
            </a:r>
            <a:r>
              <a:rPr lang="zh-CN" altLang="en-US" dirty="0"/>
              <a:t> </a:t>
            </a:r>
            <a:r>
              <a:rPr lang="en-US" altLang="zh-CN" dirty="0"/>
              <a:t>segment</a:t>
            </a:r>
            <a:r>
              <a:rPr lang="en-US" dirty="0"/>
              <a:t> </a:t>
            </a:r>
            <a:r>
              <a:rPr dirty="0"/>
              <a:t>.</a:t>
            </a:r>
          </a:p>
          <a:p>
            <a:br>
              <a:rPr dirty="0"/>
            </a:br>
            <a:r>
              <a:rPr dirty="0"/>
              <a:t>To compute </a:t>
            </a:r>
            <a:r>
              <a:rPr i="1" dirty="0">
                <a:latin typeface="Times"/>
                <a:ea typeface="Times"/>
                <a:cs typeface="Times"/>
                <a:sym typeface="Times"/>
              </a:rPr>
              <a:t>OPT</a:t>
            </a:r>
            <a:r>
              <a:rPr spc="240" dirty="0">
                <a:latin typeface="Times"/>
                <a:ea typeface="Times"/>
                <a:cs typeface="Times"/>
                <a:sym typeface="Times"/>
              </a:rPr>
              <a:t>(</a:t>
            </a:r>
            <a:r>
              <a:rPr i="1" spc="240" dirty="0">
                <a:latin typeface="Times"/>
                <a:ea typeface="Times"/>
                <a:cs typeface="Times"/>
                <a:sym typeface="Times"/>
              </a:rPr>
              <a:t>j</a:t>
            </a:r>
            <a:r>
              <a:rPr dirty="0">
                <a:latin typeface="Times"/>
                <a:ea typeface="Times"/>
                <a:cs typeface="Times"/>
                <a:sym typeface="Times"/>
              </a:rPr>
              <a:t>)</a:t>
            </a:r>
            <a:r>
              <a:rPr dirty="0"/>
              <a:t>:</a:t>
            </a:r>
          </a:p>
          <a:p>
            <a:pPr lvl="1"/>
            <a:r>
              <a:rPr dirty="0"/>
              <a:t>Last segment uses points </a:t>
            </a:r>
            <a:r>
              <a:rPr i="1" dirty="0">
                <a:latin typeface="Times"/>
                <a:ea typeface="Times"/>
                <a:cs typeface="Times"/>
                <a:sym typeface="Times"/>
              </a:rPr>
              <a:t>p</a:t>
            </a:r>
            <a:r>
              <a:rPr i="1" baseline="-5999" dirty="0">
                <a:latin typeface="Times"/>
                <a:ea typeface="Times"/>
                <a:cs typeface="Times"/>
                <a:sym typeface="Times"/>
              </a:rPr>
              <a:t>i</a:t>
            </a:r>
            <a:r>
              <a:rPr dirty="0">
                <a:latin typeface="Times"/>
                <a:ea typeface="Times"/>
                <a:cs typeface="Times"/>
                <a:sym typeface="Times"/>
              </a:rPr>
              <a:t>, </a:t>
            </a:r>
            <a:r>
              <a:rPr i="1" dirty="0">
                <a:latin typeface="Times"/>
                <a:ea typeface="Times"/>
                <a:cs typeface="Times"/>
                <a:sym typeface="Times"/>
              </a:rPr>
              <a:t>p</a:t>
            </a:r>
            <a:r>
              <a:rPr i="1" baseline="-5999" dirty="0">
                <a:latin typeface="Times"/>
                <a:ea typeface="Times"/>
                <a:cs typeface="Times"/>
                <a:sym typeface="Times"/>
              </a:rPr>
              <a:t>i+</a:t>
            </a:r>
            <a:r>
              <a:rPr baseline="-5999" dirty="0">
                <a:latin typeface="Times"/>
                <a:ea typeface="Times"/>
                <a:cs typeface="Times"/>
                <a:sym typeface="Times"/>
              </a:rPr>
              <a:t>1</a:t>
            </a:r>
            <a:r>
              <a:rPr dirty="0">
                <a:latin typeface="Times"/>
                <a:ea typeface="Times"/>
                <a:cs typeface="Times"/>
                <a:sym typeface="Times"/>
              </a:rPr>
              <a:t>,  …, </a:t>
            </a:r>
            <a:r>
              <a:rPr i="1" dirty="0" err="1">
                <a:latin typeface="Times"/>
                <a:ea typeface="Times"/>
                <a:cs typeface="Times"/>
                <a:sym typeface="Times"/>
              </a:rPr>
              <a:t>p</a:t>
            </a:r>
            <a:r>
              <a:rPr i="1" baseline="-5999" dirty="0" err="1">
                <a:latin typeface="Times"/>
                <a:ea typeface="Times"/>
                <a:cs typeface="Times"/>
                <a:sym typeface="Times"/>
              </a:rPr>
              <a:t>j</a:t>
            </a:r>
            <a:r>
              <a:rPr dirty="0"/>
              <a:t> for some </a:t>
            </a:r>
            <a:r>
              <a:rPr i="1" dirty="0" err="1">
                <a:latin typeface="Times"/>
                <a:ea typeface="Times"/>
                <a:cs typeface="Times"/>
                <a:sym typeface="Times"/>
              </a:rPr>
              <a:t>i</a:t>
            </a:r>
            <a:r>
              <a:rPr i="1" dirty="0">
                <a:latin typeface="Times"/>
                <a:ea typeface="Times"/>
                <a:cs typeface="Times"/>
                <a:sym typeface="Times"/>
              </a:rPr>
              <a:t> </a:t>
            </a:r>
            <a:r>
              <a:rPr dirty="0">
                <a:latin typeface="Times"/>
                <a:ea typeface="Times"/>
                <a:cs typeface="Times"/>
                <a:sym typeface="Times"/>
              </a:rPr>
              <a:t>≤</a:t>
            </a:r>
            <a:r>
              <a:rPr i="1" dirty="0">
                <a:latin typeface="Times"/>
                <a:ea typeface="Times"/>
                <a:cs typeface="Times"/>
                <a:sym typeface="Times"/>
              </a:rPr>
              <a:t> j</a:t>
            </a:r>
            <a:r>
              <a:rPr dirty="0"/>
              <a:t>.</a:t>
            </a:r>
          </a:p>
          <a:p>
            <a:pPr lvl="1"/>
            <a:r>
              <a:rPr dirty="0"/>
              <a:t>Cost = </a:t>
            </a:r>
            <a:r>
              <a:rPr i="1" dirty="0" err="1">
                <a:latin typeface="Times"/>
                <a:ea typeface="Times"/>
                <a:cs typeface="Times"/>
                <a:sym typeface="Times"/>
              </a:rPr>
              <a:t>e</a:t>
            </a:r>
            <a:r>
              <a:rPr i="1" baseline="-5999" dirty="0" err="1">
                <a:latin typeface="Times"/>
                <a:ea typeface="Times"/>
                <a:cs typeface="Times"/>
                <a:sym typeface="Times"/>
              </a:rPr>
              <a:t>ij</a:t>
            </a:r>
            <a:r>
              <a:rPr dirty="0">
                <a:latin typeface="Times"/>
                <a:ea typeface="Times"/>
                <a:cs typeface="Times"/>
                <a:sym typeface="Times"/>
              </a:rPr>
              <a:t>  +  </a:t>
            </a:r>
            <a:r>
              <a:rPr i="1" dirty="0">
                <a:latin typeface="Times"/>
                <a:ea typeface="Times"/>
                <a:cs typeface="Times"/>
                <a:sym typeface="Times"/>
              </a:rPr>
              <a:t>c</a:t>
            </a:r>
            <a:r>
              <a:rPr dirty="0">
                <a:latin typeface="Times"/>
                <a:ea typeface="Times"/>
                <a:cs typeface="Times"/>
                <a:sym typeface="Times"/>
              </a:rPr>
              <a:t>  +  </a:t>
            </a:r>
            <a:r>
              <a:rPr i="1" dirty="0">
                <a:latin typeface="Times"/>
                <a:ea typeface="Times"/>
                <a:cs typeface="Times"/>
                <a:sym typeface="Times"/>
              </a:rPr>
              <a:t>OPT</a:t>
            </a:r>
            <a:r>
              <a:rPr dirty="0">
                <a:latin typeface="Times"/>
                <a:ea typeface="Times"/>
                <a:cs typeface="Times"/>
                <a:sym typeface="Times"/>
              </a:rPr>
              <a:t>(</a:t>
            </a:r>
            <a:r>
              <a:rPr i="1" dirty="0" err="1">
                <a:latin typeface="Times"/>
                <a:ea typeface="Times"/>
                <a:cs typeface="Times"/>
                <a:sym typeface="Times"/>
              </a:rPr>
              <a:t>i</a:t>
            </a:r>
            <a:r>
              <a:rPr i="1" dirty="0">
                <a:latin typeface="Times"/>
                <a:ea typeface="Times"/>
                <a:cs typeface="Times"/>
                <a:sym typeface="Times"/>
              </a:rPr>
              <a:t> </a:t>
            </a:r>
            <a:r>
              <a:rPr dirty="0">
                <a:latin typeface="Times"/>
                <a:ea typeface="Times"/>
                <a:cs typeface="Times"/>
                <a:sym typeface="Times"/>
              </a:rPr>
              <a:t>– 1)</a:t>
            </a:r>
            <a:r>
              <a:rPr dirty="0"/>
              <a:t>.</a:t>
            </a:r>
          </a:p>
          <a:p>
            <a:br>
              <a:rPr dirty="0"/>
            </a:br>
            <a:br>
              <a:rPr dirty="0"/>
            </a:br>
            <a:r>
              <a:rPr dirty="0"/>
              <a:t>Bellman equation.</a:t>
            </a:r>
          </a:p>
        </p:txBody>
      </p:sp>
      <p:sp>
        <p:nvSpPr>
          <p:cNvPr id="626"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grpSp>
        <p:nvGrpSpPr>
          <p:cNvPr id="629" name="成组"/>
          <p:cNvGrpSpPr/>
          <p:nvPr/>
        </p:nvGrpSpPr>
        <p:grpSpPr>
          <a:xfrm>
            <a:off x="5962644" y="4413673"/>
            <a:ext cx="3528754" cy="1270001"/>
            <a:chOff x="0" y="0"/>
            <a:chExt cx="3528752" cy="1270000"/>
          </a:xfrm>
        </p:grpSpPr>
        <p:sp>
          <p:nvSpPr>
            <p:cNvPr id="627" name="optimal substructure property…"/>
            <p:cNvSpPr/>
            <p:nvPr/>
          </p:nvSpPr>
          <p:spPr>
            <a:xfrm>
              <a:off x="2258752"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628" name="线条"/>
            <p:cNvSpPr/>
            <p:nvPr/>
          </p:nvSpPr>
          <p:spPr>
            <a:xfrm flipV="1">
              <a:off x="0" y="76014"/>
              <a:ext cx="604033" cy="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630" name="图像" descr="图像"/>
          <p:cNvPicPr>
            <a:picLocks noChangeAspect="1"/>
          </p:cNvPicPr>
          <p:nvPr/>
        </p:nvPicPr>
        <p:blipFill>
          <a:blip r:embed="rId3"/>
          <a:stretch>
            <a:fillRect/>
          </a:stretch>
        </p:blipFill>
        <p:spPr>
          <a:xfrm>
            <a:off x="2273294" y="6615787"/>
            <a:ext cx="7378701" cy="1130301"/>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35" name="Segmented least squares algorithm"/>
          <p:cNvSpPr txBox="1">
            <a:spLocks noGrp="1"/>
          </p:cNvSpPr>
          <p:nvPr>
            <p:ph type="title"/>
          </p:nvPr>
        </p:nvSpPr>
        <p:spPr>
          <a:prstGeom prst="rect">
            <a:avLst/>
          </a:prstGeom>
        </p:spPr>
        <p:txBody>
          <a:bodyPr/>
          <a:lstStyle/>
          <a:p>
            <a:r>
              <a:t>Segmented least squares algorithm</a:t>
            </a:r>
          </a:p>
        </p:txBody>
      </p:sp>
      <p:sp>
        <p:nvSpPr>
          <p:cNvPr id="636" name="正文"/>
          <p:cNvSpPr txBox="1">
            <a:spLocks noGrp="1"/>
          </p:cNvSpPr>
          <p:nvPr>
            <p:ph type="body" idx="1"/>
          </p:nvPr>
        </p:nvSpPr>
        <p:spPr>
          <a:prstGeom prst="rect">
            <a:avLst/>
          </a:prstGeom>
        </p:spPr>
        <p:txBody>
          <a:bodyPr/>
          <a:lstStyle/>
          <a:p>
            <a:pPr lvl="1"/>
            <a:endParaRPr/>
          </a:p>
        </p:txBody>
      </p:sp>
      <p:sp>
        <p:nvSpPr>
          <p:cNvPr id="63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sp>
        <p:nvSpPr>
          <p:cNvPr id="638" name="Segmented-Least-Squares(n, p1, …, pn, c)…"/>
          <p:cNvSpPr txBox="1"/>
          <p:nvPr/>
        </p:nvSpPr>
        <p:spPr>
          <a:xfrm>
            <a:off x="1346200" y="2413000"/>
            <a:ext cx="10160000" cy="599876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Segmented-Least-Squares</a:t>
            </a:r>
            <a:r>
              <a:rPr i="0"/>
              <a:t>(</a:t>
            </a:r>
            <a:r>
              <a:t>n, p</a:t>
            </a:r>
            <a:r>
              <a:rPr i="0" baseline="-5999"/>
              <a:t>1</a:t>
            </a:r>
            <a:r>
              <a:rPr i="0"/>
              <a:t>, …, </a:t>
            </a:r>
            <a:r>
              <a:t>p</a:t>
            </a:r>
            <a:r>
              <a:rPr baseline="-5999"/>
              <a:t>n</a:t>
            </a:r>
            <a:r>
              <a:rPr i="0"/>
              <a:t>, </a:t>
            </a:r>
            <a:r>
              <a:t>c</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j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i = 1 </a:t>
            </a:r>
            <a:r>
              <a:rPr cap="small">
                <a:solidFill>
                  <a:srgbClr val="003F83"/>
                </a:solidFill>
              </a:rPr>
              <a:t>to</a:t>
            </a:r>
            <a:r>
              <a:rPr i="1" cap="small">
                <a:solidFill>
                  <a:srgbClr val="003F83"/>
                </a:solidFill>
              </a:rPr>
              <a:t> </a:t>
            </a:r>
            <a:r>
              <a:t> </a:t>
            </a:r>
            <a:r>
              <a:rPr i="1"/>
              <a:t>j</a:t>
            </a:r>
          </a:p>
          <a:p>
            <a:pPr lvl="2" algn="l">
              <a:lnSpc>
                <a:spcPct val="100000"/>
              </a:lnSpc>
              <a:spcBef>
                <a:spcPts val="1200"/>
              </a:spcBef>
              <a:buClrTx/>
              <a:buFontTx/>
              <a:defRPr sz="2400">
                <a:solidFill>
                  <a:srgbClr val="000000"/>
                </a:solidFill>
                <a:latin typeface="Times"/>
                <a:ea typeface="Times"/>
                <a:cs typeface="Times"/>
                <a:sym typeface="Times"/>
              </a:defRPr>
            </a:pPr>
            <a:r>
              <a:t>Compute the SSE </a:t>
            </a:r>
            <a:r>
              <a:rPr i="1"/>
              <a:t>e</a:t>
            </a:r>
            <a:r>
              <a:rPr i="1" baseline="-5999"/>
              <a:t>ij</a:t>
            </a:r>
            <a:r>
              <a:t> for the points </a:t>
            </a:r>
            <a:r>
              <a:rPr i="1"/>
              <a:t>p</a:t>
            </a:r>
            <a:r>
              <a:rPr i="1" baseline="-5999"/>
              <a:t>i</a:t>
            </a:r>
            <a:r>
              <a:t>, </a:t>
            </a:r>
            <a:r>
              <a:rPr i="1"/>
              <a:t>p</a:t>
            </a:r>
            <a:r>
              <a:rPr i="1" baseline="-5999"/>
              <a:t>i</a:t>
            </a:r>
            <a:r>
              <a:rPr baseline="-5999"/>
              <a:t>+1</a:t>
            </a:r>
            <a:r>
              <a:t>, …, </a:t>
            </a:r>
            <a:r>
              <a:rPr i="1"/>
              <a:t>p</a:t>
            </a:r>
            <a:r>
              <a:rPr i="1" baseline="-5999"/>
              <a:t>j</a:t>
            </a:r>
            <a:r>
              <a:t>.</a:t>
            </a:r>
          </a:p>
          <a:p>
            <a:pPr lvl="2" algn="l">
              <a:lnSpc>
                <a:spcPct val="100000"/>
              </a:lnSpc>
              <a:spcBef>
                <a:spcPts val="1200"/>
              </a:spcBef>
              <a:buClrTx/>
              <a:buFontTx/>
              <a:defRPr sz="2400">
                <a:solidFill>
                  <a:srgbClr val="000000"/>
                </a:solidFill>
                <a:latin typeface="Times"/>
                <a:ea typeface="Times"/>
                <a:cs typeface="Times"/>
                <a:sym typeface="Times"/>
              </a:defRPr>
            </a:pPr>
            <a:endParaRPr/>
          </a:p>
          <a:p>
            <a:pPr algn="l">
              <a:lnSpc>
                <a:spcPct val="100000"/>
              </a:lnSpc>
              <a:spcBef>
                <a:spcPts val="1200"/>
              </a:spcBef>
              <a:defRPr sz="2400">
                <a:solidFill>
                  <a:srgbClr val="000000"/>
                </a:solidFill>
                <a:latin typeface="Times"/>
                <a:ea typeface="Times"/>
                <a:cs typeface="Times"/>
                <a:sym typeface="Times"/>
              </a:defRPr>
            </a:pPr>
            <a:r>
              <a:rPr i="1" spc="240"/>
              <a:t>M</a:t>
            </a:r>
            <a:r>
              <a:rPr spc="240"/>
              <a:t>[</a:t>
            </a:r>
            <a:r>
              <a:t>0] ← 0.</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j</a:t>
            </a:r>
            <a:r>
              <a:t> = 1 </a:t>
            </a:r>
            <a:r>
              <a:rPr cap="small">
                <a:solidFill>
                  <a:srgbClr val="003F83"/>
                </a:solidFill>
              </a:rPr>
              <a:t>to</a:t>
            </a:r>
            <a:r>
              <a:rPr i="1" cap="small">
                <a:solidFill>
                  <a:srgbClr val="003F83"/>
                </a:solidFill>
              </a:rPr>
              <a:t> </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i="1" spc="240"/>
              <a:t>M</a:t>
            </a:r>
            <a:r>
              <a:rPr spc="240"/>
              <a:t>[</a:t>
            </a:r>
            <a:r>
              <a:rPr i="1" spc="240"/>
              <a:t>j</a:t>
            </a:r>
            <a:r>
              <a:t>] ←  min </a:t>
            </a:r>
            <a:r>
              <a:rPr baseline="-5999"/>
              <a:t>1 ≤</a:t>
            </a:r>
            <a:r>
              <a:rPr i="1" baseline="-5999"/>
              <a:t> i</a:t>
            </a:r>
            <a:r>
              <a:rPr baseline="-5999"/>
              <a:t> ≤ </a:t>
            </a:r>
            <a:r>
              <a:rPr i="1" baseline="-5999"/>
              <a:t>j</a:t>
            </a:r>
            <a:r>
              <a:t>  { </a:t>
            </a:r>
            <a:r>
              <a:rPr i="1"/>
              <a:t>e</a:t>
            </a:r>
            <a:r>
              <a:rPr i="1" baseline="-5999"/>
              <a:t>ij</a:t>
            </a:r>
            <a:r>
              <a:rPr i="1" baseline="31999"/>
              <a:t> </a:t>
            </a:r>
            <a:r>
              <a:t> + </a:t>
            </a:r>
            <a:r>
              <a:rPr i="1"/>
              <a:t>c</a:t>
            </a:r>
            <a:r>
              <a:t> + </a:t>
            </a:r>
            <a:r>
              <a:rPr i="1" spc="240"/>
              <a:t>M</a:t>
            </a:r>
            <a:r>
              <a:rPr spc="240"/>
              <a:t>[</a:t>
            </a:r>
            <a:r>
              <a:rPr i="1"/>
              <a:t>i</a:t>
            </a:r>
            <a:r>
              <a:rPr i="1" baseline="31999"/>
              <a:t> </a:t>
            </a:r>
            <a:r>
              <a:t>–</a:t>
            </a:r>
            <a:r>
              <a:rPr i="1" baseline="31999"/>
              <a:t> </a:t>
            </a:r>
            <a:r>
              <a:t>1] }.</a:t>
            </a:r>
          </a:p>
          <a:p>
            <a:pPr lvl="1" algn="l">
              <a:lnSpc>
                <a:spcPct val="100000"/>
              </a:lnSpc>
              <a:spcBef>
                <a:spcPts val="1200"/>
              </a:spcBef>
              <a:buClrTx/>
              <a:buFontTx/>
              <a:defRPr sz="2400">
                <a:solidFill>
                  <a:srgbClr val="000000"/>
                </a:solidFill>
                <a:latin typeface="Times"/>
                <a:ea typeface="Times"/>
                <a:cs typeface="Times"/>
                <a:sym typeface="Times"/>
              </a:defRPr>
            </a:pP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spc="240"/>
              <a:t>M</a:t>
            </a:r>
            <a:r>
              <a:rPr spc="240"/>
              <a:t>[</a:t>
            </a:r>
            <a:r>
              <a:rPr i="1"/>
              <a:t>n</a:t>
            </a:r>
            <a:r>
              <a:t>].</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641" name="成组"/>
          <p:cNvGrpSpPr/>
          <p:nvPr/>
        </p:nvGrpSpPr>
        <p:grpSpPr>
          <a:xfrm>
            <a:off x="6559975" y="5805815"/>
            <a:ext cx="2613102" cy="1270001"/>
            <a:chOff x="62067" y="0"/>
            <a:chExt cx="2613101" cy="1270000"/>
          </a:xfrm>
        </p:grpSpPr>
        <p:sp>
          <p:nvSpPr>
            <p:cNvPr id="639" name="previously computed value"/>
            <p:cNvSpPr/>
            <p:nvPr/>
          </p:nvSpPr>
          <p:spPr>
            <a:xfrm>
              <a:off x="140516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nSpc>
                  <a:spcPct val="140000"/>
                </a:lnSpc>
              </a:lvl1pPr>
            </a:lstStyle>
            <a:p>
              <a:r>
                <a:t>previously computed value</a:t>
              </a:r>
            </a:p>
          </p:txBody>
        </p:sp>
        <p:sp>
          <p:nvSpPr>
            <p:cNvPr id="640" name="线条"/>
            <p:cNvSpPr/>
            <p:nvPr/>
          </p:nvSpPr>
          <p:spPr>
            <a:xfrm flipV="1">
              <a:off x="62067" y="284566"/>
              <a:ext cx="227201" cy="3713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44" name="Segmented least squares analysis"/>
          <p:cNvSpPr txBox="1">
            <a:spLocks noGrp="1"/>
          </p:cNvSpPr>
          <p:nvPr>
            <p:ph type="title"/>
          </p:nvPr>
        </p:nvSpPr>
        <p:spPr>
          <a:prstGeom prst="rect">
            <a:avLst/>
          </a:prstGeom>
        </p:spPr>
        <p:txBody>
          <a:bodyPr/>
          <a:lstStyle/>
          <a:p>
            <a:r>
              <a:t>Segmented least squares analysis</a:t>
            </a:r>
          </a:p>
        </p:txBody>
      </p:sp>
      <p:sp>
        <p:nvSpPr>
          <p:cNvPr id="645" name="Theorem.  [Bellman 1961]  DP algorithm solves the segmented least squares problem in O(n3) time and O(n2) space.…"/>
          <p:cNvSpPr txBox="1">
            <a:spLocks noGrp="1"/>
          </p:cNvSpPr>
          <p:nvPr>
            <p:ph type="body" idx="1"/>
          </p:nvPr>
        </p:nvSpPr>
        <p:spPr>
          <a:prstGeom prst="rect">
            <a:avLst/>
          </a:prstGeom>
        </p:spPr>
        <p:txBody>
          <a:bodyPr/>
          <a:lstStyle/>
          <a:p>
            <a:r>
              <a:t>Theorem.  </a:t>
            </a:r>
            <a:r>
              <a:rPr>
                <a:solidFill>
                  <a:srgbClr val="606060"/>
                </a:solidFill>
              </a:rPr>
              <a:t>[Bellman 1961]</a:t>
            </a:r>
            <a:r>
              <a:t>  </a:t>
            </a:r>
            <a:r>
              <a:rPr>
                <a:solidFill>
                  <a:srgbClr val="000000"/>
                </a:solidFill>
              </a:rPr>
              <a:t>DP algorithm solves the segmented least squares problem in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3</a:t>
            </a:r>
            <a:r>
              <a:rPr>
                <a:solidFill>
                  <a:srgbClr val="000000"/>
                </a:solidFill>
                <a:latin typeface="Times"/>
                <a:ea typeface="Times"/>
                <a:cs typeface="Times"/>
                <a:sym typeface="Times"/>
              </a:rPr>
              <a:t>)</a:t>
            </a:r>
            <a:r>
              <a:rPr>
                <a:solidFill>
                  <a:srgbClr val="000000"/>
                </a:solidFill>
              </a:rPr>
              <a:t> time and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2</a:t>
            </a:r>
            <a:r>
              <a:rPr>
                <a:solidFill>
                  <a:srgbClr val="000000"/>
                </a:solidFill>
                <a:latin typeface="Times"/>
                <a:ea typeface="Times"/>
                <a:cs typeface="Times"/>
                <a:sym typeface="Times"/>
              </a:rPr>
              <a:t>)</a:t>
            </a:r>
            <a:r>
              <a:rPr>
                <a:solidFill>
                  <a:srgbClr val="000000"/>
                </a:solidFill>
              </a:rPr>
              <a:t> space.</a:t>
            </a:r>
          </a:p>
          <a:p>
            <a:br>
              <a:rPr>
                <a:solidFill>
                  <a:srgbClr val="000000"/>
                </a:solidFill>
              </a:rPr>
            </a:br>
            <a:r>
              <a:t>Pf.</a:t>
            </a:r>
            <a:endParaRPr>
              <a:solidFill>
                <a:srgbClr val="000000"/>
              </a:solidFill>
            </a:endParaRPr>
          </a:p>
          <a:p>
            <a:pPr lvl="1"/>
            <a:r>
              <a:t>Bottleneck = computing SSE </a:t>
            </a:r>
            <a:r>
              <a:rPr i="1">
                <a:latin typeface="Times"/>
                <a:ea typeface="Times"/>
                <a:cs typeface="Times"/>
                <a:sym typeface="Times"/>
              </a:rPr>
              <a:t>e</a:t>
            </a:r>
            <a:r>
              <a:rPr i="1" baseline="-5999">
                <a:latin typeface="Times"/>
                <a:ea typeface="Times"/>
                <a:cs typeface="Times"/>
                <a:sym typeface="Times"/>
              </a:rPr>
              <a:t>ij</a:t>
            </a:r>
            <a:r>
              <a:t> for each </a:t>
            </a:r>
            <a:r>
              <a:rPr i="1">
                <a:latin typeface="Times"/>
                <a:ea typeface="Times"/>
                <a:cs typeface="Times"/>
                <a:sym typeface="Times"/>
              </a:rPr>
              <a:t>i</a:t>
            </a:r>
            <a:r>
              <a:t> and </a:t>
            </a:r>
            <a:r>
              <a:rPr i="1">
                <a:latin typeface="Times"/>
                <a:ea typeface="Times"/>
                <a:cs typeface="Times"/>
                <a:sym typeface="Times"/>
              </a:rPr>
              <a:t>j</a:t>
            </a:r>
            <a:r>
              <a:t>.</a:t>
            </a:r>
            <a:br/>
            <a:br/>
            <a:br/>
            <a:br/>
            <a:endParaRPr/>
          </a:p>
          <a:p>
            <a:pPr lvl="1"/>
            <a:r>
              <a:rPr i="1">
                <a:latin typeface="Times"/>
                <a:ea typeface="Times"/>
                <a:cs typeface="Times"/>
                <a:sym typeface="Times"/>
              </a:rPr>
              <a:t>O</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a:t>
            </a:r>
            <a:r>
              <a:t> to compute </a:t>
            </a:r>
            <a:r>
              <a:rPr i="1">
                <a:latin typeface="Times"/>
                <a:ea typeface="Times"/>
                <a:cs typeface="Times"/>
                <a:sym typeface="Times"/>
              </a:rPr>
              <a:t>e</a:t>
            </a:r>
            <a:r>
              <a:rPr i="1" baseline="-5999">
                <a:latin typeface="Times"/>
                <a:ea typeface="Times"/>
                <a:cs typeface="Times"/>
                <a:sym typeface="Times"/>
              </a:rPr>
              <a:t>ij</a:t>
            </a:r>
            <a:r>
              <a:t>.   ▪</a:t>
            </a:r>
          </a:p>
          <a:p>
            <a:br/>
            <a:br/>
            <a:r>
              <a:t>Remark.  </a:t>
            </a:r>
            <a:r>
              <a:rPr>
                <a:solidFill>
                  <a:srgbClr val="000000"/>
                </a:solidFill>
              </a:rPr>
              <a:t>Can be improved to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2</a:t>
            </a:r>
            <a:r>
              <a:rPr>
                <a:solidFill>
                  <a:srgbClr val="000000"/>
                </a:solidFill>
                <a:latin typeface="Times"/>
                <a:ea typeface="Times"/>
                <a:cs typeface="Times"/>
                <a:sym typeface="Times"/>
              </a:rPr>
              <a:t>)</a:t>
            </a:r>
            <a:r>
              <a:rPr>
                <a:solidFill>
                  <a:srgbClr val="000000"/>
                </a:solidFill>
              </a:rPr>
              <a:t> time.</a:t>
            </a:r>
          </a:p>
          <a:p>
            <a:pPr lvl="1"/>
            <a:r>
              <a:t>For each </a:t>
            </a:r>
            <a:r>
              <a:rPr i="1">
                <a:latin typeface="Times"/>
                <a:ea typeface="Times"/>
                <a:cs typeface="Times"/>
                <a:sym typeface="Times"/>
              </a:rPr>
              <a:t>i </a:t>
            </a:r>
            <a:r>
              <a:t>:  precompute cumulative sums                                            . </a:t>
            </a:r>
            <a:br/>
            <a:endParaRPr/>
          </a:p>
          <a:p>
            <a:pPr lvl="1"/>
            <a:r>
              <a:t>Using cumulative sums, can compute </a:t>
            </a:r>
            <a:r>
              <a:rPr i="1">
                <a:latin typeface="Times"/>
                <a:ea typeface="Times"/>
                <a:cs typeface="Times"/>
                <a:sym typeface="Times"/>
              </a:rPr>
              <a:t>e</a:t>
            </a:r>
            <a:r>
              <a:rPr i="1" baseline="-5999">
                <a:latin typeface="Times"/>
                <a:ea typeface="Times"/>
                <a:cs typeface="Times"/>
                <a:sym typeface="Times"/>
              </a:rPr>
              <a:t>ij</a:t>
            </a:r>
            <a:r>
              <a:t> in </a:t>
            </a:r>
            <a:r>
              <a:rPr i="1">
                <a:latin typeface="Times"/>
                <a:ea typeface="Times"/>
                <a:cs typeface="Times"/>
                <a:sym typeface="Times"/>
              </a:rPr>
              <a:t>O</a:t>
            </a:r>
            <a:r>
              <a:rPr>
                <a:latin typeface="Times"/>
                <a:ea typeface="Times"/>
                <a:cs typeface="Times"/>
                <a:sym typeface="Times"/>
              </a:rPr>
              <a:t>(1)</a:t>
            </a:r>
            <a:r>
              <a:t> time.</a:t>
            </a:r>
          </a:p>
        </p:txBody>
      </p:sp>
      <p:sp>
        <p:nvSpPr>
          <p:cNvPr id="646" name="幻灯片编号"/>
          <p:cNvSpPr txBox="1">
            <a:spLocks noGrp="1"/>
          </p:cNvSpPr>
          <p:nvPr>
            <p:ph type="sldNum" sz="quarter" idx="2"/>
          </p:nvPr>
        </p:nvSpPr>
        <p:spPr>
          <a:xfrm>
            <a:off x="12401525" y="9347200"/>
            <a:ext cx="190550"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38</a:t>
            </a:fld>
            <a:endParaRPr/>
          </a:p>
        </p:txBody>
      </p:sp>
      <p:pic>
        <p:nvPicPr>
          <p:cNvPr id="647" name="图像" descr="图像"/>
          <p:cNvPicPr>
            <a:picLocks noChangeAspect="1"/>
          </p:cNvPicPr>
          <p:nvPr/>
        </p:nvPicPr>
        <p:blipFill>
          <a:blip r:embed="rId3"/>
          <a:stretch>
            <a:fillRect/>
          </a:stretch>
        </p:blipFill>
        <p:spPr>
          <a:xfrm>
            <a:off x="1918852" y="4228556"/>
            <a:ext cx="8750301" cy="749301"/>
          </a:xfrm>
          <a:prstGeom prst="rect">
            <a:avLst/>
          </a:prstGeom>
          <a:ln w="12700">
            <a:miter lim="400000"/>
          </a:ln>
        </p:spPr>
      </p:pic>
      <p:pic>
        <p:nvPicPr>
          <p:cNvPr id="648" name="图像" descr="图像"/>
          <p:cNvPicPr>
            <a:picLocks noChangeAspect="1"/>
          </p:cNvPicPr>
          <p:nvPr/>
        </p:nvPicPr>
        <p:blipFill>
          <a:blip r:embed="rId4"/>
          <a:stretch>
            <a:fillRect/>
          </a:stretch>
        </p:blipFill>
        <p:spPr>
          <a:xfrm>
            <a:off x="7765552" y="7467486"/>
            <a:ext cx="3972242" cy="74414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4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4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45">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2" nodeType="afterEffect">
                                  <p:stCondLst>
                                    <p:cond delay="0"/>
                                  </p:stCondLst>
                                  <p:iterate>
                                    <p:tmAbs val="0"/>
                                  </p:iterate>
                                  <p:childTnLst>
                                    <p:set>
                                      <p:cBhvr>
                                        <p:cTn id="19" fill="hold"/>
                                        <p:tgtEl>
                                          <p:spTgt spid="64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64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64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645">
                                            <p:txEl>
                                              <p:pRg st="5" end="5"/>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3" nodeType="afterEffect">
                                  <p:stCondLst>
                                    <p:cond delay="0"/>
                                  </p:stCondLst>
                                  <p:iterate>
                                    <p:tmAbs val="0"/>
                                  </p:iterate>
                                  <p:childTnLst>
                                    <p:set>
                                      <p:cBhvr>
                                        <p:cTn id="34" fill="hold"/>
                                        <p:tgtEl>
                                          <p:spTgt spid="6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iterate>
                                    <p:tmAbs val="0"/>
                                  </p:iterate>
                                  <p:childTnLst>
                                    <p:set>
                                      <p:cBhvr>
                                        <p:cTn id="38" fill="hold"/>
                                        <p:tgtEl>
                                          <p:spTgt spid="6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 grpId="1" build="p" bldLvl="5" animBg="1" advAuto="0"/>
      <p:bldP spid="647" grpId="2" animBg="1" advAuto="0"/>
      <p:bldP spid="648" grpId="3"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2"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653"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65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655" name="6.  Dynamic Programming I"/>
          <p:cNvSpPr txBox="1">
            <a:spLocks noGrp="1"/>
          </p:cNvSpPr>
          <p:nvPr>
            <p:ph type="title"/>
          </p:nvPr>
        </p:nvSpPr>
        <p:spPr>
          <a:prstGeom prst="rect">
            <a:avLst/>
          </a:prstGeom>
        </p:spPr>
        <p:txBody>
          <a:bodyPr/>
          <a:lstStyle/>
          <a:p>
            <a:r>
              <a:rPr dirty="0"/>
              <a:t>Dynamic Programming</a:t>
            </a:r>
          </a:p>
        </p:txBody>
      </p:sp>
      <p:sp>
        <p:nvSpPr>
          <p:cNvPr id="656" name="weighted interval scheduling…"/>
          <p:cNvSpPr txBox="1">
            <a:spLocks noGrp="1"/>
          </p:cNvSpPr>
          <p:nvPr>
            <p:ph type="body" sz="half" idx="1"/>
          </p:nvPr>
        </p:nvSpPr>
        <p:spPr>
          <a:prstGeom prst="rect">
            <a:avLst/>
          </a:prstGeom>
        </p:spPr>
        <p:txBody>
          <a:bodyPr/>
          <a:lstStyle/>
          <a:p>
            <a:pPr lvl="1"/>
            <a:r>
              <a:rPr dirty="0"/>
              <a:t>weighted interval scheduling</a:t>
            </a:r>
          </a:p>
          <a:p>
            <a:pPr lvl="1"/>
            <a:r>
              <a:rPr dirty="0"/>
              <a:t>segmented least squares</a:t>
            </a:r>
          </a:p>
          <a:p>
            <a:r>
              <a:rPr dirty="0"/>
              <a:t>knapsack problem</a:t>
            </a:r>
          </a:p>
        </p:txBody>
      </p:sp>
      <p:sp>
        <p:nvSpPr>
          <p:cNvPr id="657" name="Section 6.4"/>
          <p:cNvSpPr txBox="1">
            <a:spLocks noGrp="1"/>
          </p:cNvSpPr>
          <p:nvPr>
            <p:ph type="body" idx="13"/>
          </p:nvPr>
        </p:nvSpPr>
        <p:spPr>
          <a:prstGeom prst="rect">
            <a:avLst/>
          </a:prstGeom>
        </p:spPr>
        <p:txBody>
          <a:bodyPr/>
          <a:lstStyle/>
          <a:p>
            <a:r>
              <a:t>Section 6.4</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1638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Problem:</a:t>
            </a:r>
          </a:p>
          <a:p>
            <a:pPr lvl="1"/>
            <a:r>
              <a:rPr lang="en-US" altLang="en-US" dirty="0">
                <a:latin typeface="Arial" charset="0"/>
                <a:cs typeface="Arial" charset="0"/>
              </a:rPr>
              <a:t>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(44)</a:t>
            </a:r>
            <a:r>
              <a:rPr lang="en-US" altLang="en-US" dirty="0">
                <a:latin typeface="Arial" charset="0"/>
                <a:cs typeface="Arial" charset="0"/>
              </a:rPr>
              <a:t>, it is necessary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(43)</a:t>
            </a:r>
            <a:r>
              <a:rPr lang="en-US" altLang="en-US" dirty="0">
                <a:latin typeface="Arial" charset="0"/>
                <a:cs typeface="Arial" charset="0"/>
              </a:rPr>
              <a:t> and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(42)</a:t>
            </a:r>
            <a:endParaRPr lang="en-US" altLang="en-US" dirty="0">
              <a:latin typeface="Arial" charset="0"/>
              <a:cs typeface="Arial" charset="0"/>
            </a:endParaRPr>
          </a:p>
          <a:p>
            <a:pPr lvl="1"/>
            <a:r>
              <a:rPr lang="en-US" altLang="en-US" dirty="0">
                <a:latin typeface="Arial" charset="0"/>
                <a:cs typeface="Arial" charset="0"/>
              </a:rPr>
              <a:t>However,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(43)</a:t>
            </a:r>
            <a:r>
              <a:rPr lang="en-US" altLang="en-US" dirty="0">
                <a:latin typeface="Arial" charset="0"/>
                <a:cs typeface="Arial" charset="0"/>
              </a:rPr>
              <a:t>, it is also necessary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(42)</a:t>
            </a:r>
            <a:endParaRPr lang="en-US" altLang="en-US" dirty="0">
              <a:latin typeface="Arial" charset="0"/>
              <a:cs typeface="Arial" charset="0"/>
            </a:endParaRPr>
          </a:p>
          <a:p>
            <a:pPr lvl="1"/>
            <a:r>
              <a:rPr lang="en-US" altLang="en-US" dirty="0">
                <a:latin typeface="Arial" charset="0"/>
                <a:cs typeface="Arial" charset="0"/>
              </a:rPr>
              <a:t>It gets worse, for example</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(40)</a:t>
            </a:r>
            <a:r>
              <a:rPr lang="en-US" altLang="en-US" dirty="0">
                <a:latin typeface="Arial" charset="0"/>
                <a:cs typeface="Arial" charset="0"/>
              </a:rPr>
              <a:t> is called 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(30)</a:t>
            </a:r>
            <a:r>
              <a:rPr lang="en-US" altLang="en-US" dirty="0">
                <a:latin typeface="Arial" charset="0"/>
                <a:cs typeface="Arial" charset="0"/>
              </a:rPr>
              <a:t> is called 620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(20)</a:t>
            </a:r>
            <a:r>
              <a:rPr lang="en-US" altLang="en-US" dirty="0">
                <a:latin typeface="Arial" charset="0"/>
                <a:cs typeface="Arial" charset="0"/>
              </a:rPr>
              <a:t> is called 75 025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(10)</a:t>
            </a:r>
            <a:r>
              <a:rPr lang="en-US" altLang="en-US" dirty="0">
                <a:latin typeface="Arial" charset="0"/>
                <a:cs typeface="Arial" charset="0"/>
              </a:rPr>
              <a:t> is called 9 227 465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(0)</a:t>
            </a:r>
            <a:r>
              <a:rPr lang="en-US" altLang="en-US" dirty="0">
                <a:latin typeface="Arial" charset="0"/>
                <a:cs typeface="Arial" charset="0"/>
              </a:rPr>
              <a:t> is called 433 494 437 times</a:t>
            </a:r>
          </a:p>
          <a:p>
            <a:pPr lvl="2"/>
            <a:endParaRPr lang="en-US" altLang="en-US" dirty="0">
              <a:latin typeface="Arial" charset="0"/>
              <a:cs typeface="Arial" charset="0"/>
            </a:endParaRPr>
          </a:p>
          <a:p>
            <a:pPr marL="514765" indent="-514765"/>
            <a:r>
              <a:rPr lang="en-US" altLang="en-US" dirty="0">
                <a:latin typeface="Arial" charset="0"/>
                <a:cs typeface="Arial" charset="0"/>
              </a:rPr>
              <a:t>Surely we don’t have to recalculate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(10)</a:t>
            </a:r>
            <a:r>
              <a:rPr lang="en-US" altLang="en-US" dirty="0">
                <a:latin typeface="Arial" charset="0"/>
                <a:cs typeface="Arial" charset="0"/>
              </a:rPr>
              <a:t> almost ten million times…</a:t>
            </a:r>
          </a:p>
        </p:txBody>
      </p:sp>
    </p:spTree>
    <p:extLst>
      <p:ext uri="{BB962C8B-B14F-4D97-AF65-F5344CB8AC3E}">
        <p14:creationId xmlns:p14="http://schemas.microsoft.com/office/powerpoint/2010/main" val="668506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60" name="Knapsack problem"/>
          <p:cNvSpPr txBox="1">
            <a:spLocks noGrp="1"/>
          </p:cNvSpPr>
          <p:nvPr>
            <p:ph type="title"/>
          </p:nvPr>
        </p:nvSpPr>
        <p:spPr>
          <a:prstGeom prst="rect">
            <a:avLst/>
          </a:prstGeom>
        </p:spPr>
        <p:txBody>
          <a:bodyPr/>
          <a:lstStyle/>
          <a:p>
            <a:r>
              <a:t>Knapsack problem</a:t>
            </a:r>
          </a:p>
        </p:txBody>
      </p:sp>
      <p:sp>
        <p:nvSpPr>
          <p:cNvPr id="661" name="Goal.  Pack knapsack so as to maximize total value.…"/>
          <p:cNvSpPr txBox="1">
            <a:spLocks noGrp="1"/>
          </p:cNvSpPr>
          <p:nvPr>
            <p:ph type="body" idx="1"/>
          </p:nvPr>
        </p:nvSpPr>
        <p:spPr>
          <a:prstGeom prst="rect">
            <a:avLst/>
          </a:prstGeom>
        </p:spPr>
        <p:txBody>
          <a:bodyPr/>
          <a:lstStyle/>
          <a:p>
            <a:r>
              <a:rPr dirty="0"/>
              <a:t>Goal. </a:t>
            </a:r>
            <a:r>
              <a:rPr dirty="0">
                <a:solidFill>
                  <a:srgbClr val="000000"/>
                </a:solidFill>
              </a:rPr>
              <a:t> Pack knapsack so as to maximize total value.</a:t>
            </a:r>
          </a:p>
          <a:p>
            <a:pPr lvl="1"/>
            <a:r>
              <a:rPr dirty="0"/>
              <a:t>There are </a:t>
            </a:r>
            <a:r>
              <a:rPr i="1" dirty="0">
                <a:latin typeface="Times"/>
                <a:ea typeface="Times"/>
                <a:cs typeface="Times"/>
                <a:sym typeface="Times"/>
              </a:rPr>
              <a:t>n</a:t>
            </a:r>
            <a:r>
              <a:rPr dirty="0"/>
              <a:t> items:  item </a:t>
            </a:r>
            <a:r>
              <a:rPr i="1" dirty="0" err="1">
                <a:latin typeface="Times"/>
                <a:ea typeface="Times"/>
                <a:cs typeface="Times"/>
                <a:sym typeface="Times"/>
              </a:rPr>
              <a:t>i</a:t>
            </a:r>
            <a:r>
              <a:rPr dirty="0"/>
              <a:t> provides value </a:t>
            </a:r>
            <a:r>
              <a:rPr i="1" dirty="0">
                <a:latin typeface="Times"/>
                <a:ea typeface="Times"/>
                <a:cs typeface="Times"/>
                <a:sym typeface="Times"/>
              </a:rPr>
              <a:t>v</a:t>
            </a:r>
            <a:r>
              <a:rPr i="1" baseline="-5999" dirty="0">
                <a:latin typeface="Times"/>
                <a:ea typeface="Times"/>
                <a:cs typeface="Times"/>
                <a:sym typeface="Times"/>
              </a:rPr>
              <a:t>i</a:t>
            </a:r>
            <a:r>
              <a:rPr dirty="0">
                <a:latin typeface="Times"/>
                <a:ea typeface="Times"/>
                <a:cs typeface="Times"/>
                <a:sym typeface="Times"/>
              </a:rPr>
              <a:t>  &gt; 0</a:t>
            </a:r>
            <a:r>
              <a:rPr dirty="0"/>
              <a:t> and weighs </a:t>
            </a:r>
            <a:r>
              <a:rPr i="1" dirty="0" err="1">
                <a:latin typeface="Times"/>
                <a:ea typeface="Times"/>
                <a:cs typeface="Times"/>
                <a:sym typeface="Times"/>
              </a:rPr>
              <a:t>w</a:t>
            </a:r>
            <a:r>
              <a:rPr i="1" baseline="-5999" dirty="0" err="1">
                <a:latin typeface="Times"/>
                <a:ea typeface="Times"/>
                <a:cs typeface="Times"/>
                <a:sym typeface="Times"/>
              </a:rPr>
              <a:t>i</a:t>
            </a:r>
            <a:r>
              <a:rPr dirty="0">
                <a:latin typeface="Times"/>
                <a:ea typeface="Times"/>
                <a:cs typeface="Times"/>
                <a:sym typeface="Times"/>
              </a:rPr>
              <a:t>  &gt; 0</a:t>
            </a:r>
            <a:r>
              <a:rPr dirty="0"/>
              <a:t>.</a:t>
            </a:r>
          </a:p>
          <a:p>
            <a:pPr lvl="1"/>
            <a:r>
              <a:rPr dirty="0"/>
              <a:t>Knapsack has weight capacity of </a:t>
            </a:r>
            <a:r>
              <a:rPr i="1" dirty="0">
                <a:latin typeface="Times"/>
                <a:ea typeface="Times"/>
                <a:cs typeface="Times"/>
                <a:sym typeface="Times"/>
              </a:rPr>
              <a:t>W</a:t>
            </a:r>
            <a:r>
              <a:rPr dirty="0"/>
              <a:t>.</a:t>
            </a:r>
          </a:p>
          <a:p>
            <a:endParaRPr dirty="0"/>
          </a:p>
          <a:p>
            <a:r>
              <a:rPr dirty="0"/>
              <a:t>Assumption. </a:t>
            </a:r>
            <a:r>
              <a:rPr dirty="0">
                <a:solidFill>
                  <a:srgbClr val="000000"/>
                </a:solidFill>
              </a:rPr>
              <a:t> All input values are integral.</a:t>
            </a:r>
          </a:p>
          <a:p>
            <a:br>
              <a:rPr dirty="0"/>
            </a:br>
            <a:r>
              <a:rPr dirty="0"/>
              <a:t>Ex.  </a:t>
            </a:r>
            <a:r>
              <a:rPr dirty="0">
                <a:solidFill>
                  <a:srgbClr val="000000"/>
                </a:solidFill>
                <a:latin typeface="Times"/>
                <a:ea typeface="Times"/>
                <a:cs typeface="Times"/>
                <a:sym typeface="Times"/>
              </a:rPr>
              <a:t>{ 1, 2, 5 }</a:t>
            </a:r>
            <a:r>
              <a:rPr dirty="0">
                <a:solidFill>
                  <a:srgbClr val="000000"/>
                </a:solidFill>
              </a:rPr>
              <a:t> has value $35 (and weight 10).</a:t>
            </a:r>
          </a:p>
          <a:p>
            <a:r>
              <a:rPr dirty="0"/>
              <a:t>Ex.  </a:t>
            </a:r>
            <a:r>
              <a:rPr dirty="0">
                <a:solidFill>
                  <a:srgbClr val="000000"/>
                </a:solidFill>
                <a:latin typeface="Times"/>
                <a:ea typeface="Times"/>
                <a:cs typeface="Times"/>
                <a:sym typeface="Times"/>
              </a:rPr>
              <a:t>{ 3, 4 }</a:t>
            </a:r>
            <a:r>
              <a:rPr dirty="0">
                <a:solidFill>
                  <a:srgbClr val="000000"/>
                </a:solidFill>
              </a:rPr>
              <a:t> has value $40 (and weight 11).</a:t>
            </a:r>
          </a:p>
        </p:txBody>
      </p:sp>
      <p:sp>
        <p:nvSpPr>
          <p:cNvPr id="66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40</a:t>
            </a:fld>
            <a:endParaRPr/>
          </a:p>
        </p:txBody>
      </p:sp>
      <p:grpSp>
        <p:nvGrpSpPr>
          <p:cNvPr id="665" name="成组"/>
          <p:cNvGrpSpPr/>
          <p:nvPr/>
        </p:nvGrpSpPr>
        <p:grpSpPr>
          <a:xfrm>
            <a:off x="7628184" y="5598632"/>
            <a:ext cx="3227382" cy="3842549"/>
            <a:chOff x="0" y="0"/>
            <a:chExt cx="3227381" cy="3842548"/>
          </a:xfrm>
        </p:grpSpPr>
        <p:graphicFrame>
          <p:nvGraphicFramePr>
            <p:cNvPr id="663" name="表格"/>
            <p:cNvGraphicFramePr/>
            <p:nvPr/>
          </p:nvGraphicFramePr>
          <p:xfrm>
            <a:off x="0" y="0"/>
            <a:ext cx="3227381" cy="3001205"/>
          </p:xfrm>
          <a:graphic>
            <a:graphicData uri="http://schemas.openxmlformats.org/drawingml/2006/table">
              <a:tbl>
                <a:tblPr firstRow="1">
                  <a:tableStyleId>{8F44A2F1-9E1F-4B54-A3A2-5F16C0AD49E2}</a:tableStyleId>
                </a:tblPr>
                <a:tblGrid>
                  <a:gridCol w="1075794">
                    <a:extLst>
                      <a:ext uri="{9D8B030D-6E8A-4147-A177-3AD203B41FA5}">
                        <a16:colId xmlns:a16="http://schemas.microsoft.com/office/drawing/2014/main" val="20000"/>
                      </a:ext>
                    </a:extLst>
                  </a:gridCol>
                  <a:gridCol w="1075794">
                    <a:extLst>
                      <a:ext uri="{9D8B030D-6E8A-4147-A177-3AD203B41FA5}">
                        <a16:colId xmlns:a16="http://schemas.microsoft.com/office/drawing/2014/main" val="20001"/>
                      </a:ext>
                    </a:extLst>
                  </a:gridCol>
                  <a:gridCol w="1075794">
                    <a:extLst>
                      <a:ext uri="{9D8B030D-6E8A-4147-A177-3AD203B41FA5}">
                        <a16:colId xmlns:a16="http://schemas.microsoft.com/office/drawing/2014/main" val="20002"/>
                      </a:ext>
                    </a:extLst>
                  </a:gridCol>
                </a:tblGrid>
                <a:tr h="500201">
                  <a:tc>
                    <a:txBody>
                      <a:bodyPr/>
                      <a:lstStyle/>
                      <a:p>
                        <a:pPr marL="58702" marR="58702" defTabSz="1295400">
                          <a:buClrTx/>
                          <a:buFontTx/>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
          <p:nvSpPr>
            <p:cNvPr id="664" name="knapsack instance…"/>
            <p:cNvSpPr txBox="1"/>
            <p:nvPr/>
          </p:nvSpPr>
          <p:spPr>
            <a:xfrm>
              <a:off x="487572" y="3266453"/>
              <a:ext cx="2712077" cy="5760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defRPr b="1">
                  <a:solidFill>
                    <a:srgbClr val="000000"/>
                  </a:solidFill>
                  <a:latin typeface="Lucida Grande"/>
                  <a:ea typeface="Lucida Grande"/>
                  <a:cs typeface="Lucida Grande"/>
                  <a:sym typeface="Lucida Grande"/>
                </a:defRPr>
              </a:pPr>
              <a:r>
                <a:t>knapsack instance</a:t>
              </a:r>
            </a:p>
            <a:p>
              <a:pPr>
                <a:defRPr b="1">
                  <a:solidFill>
                    <a:srgbClr val="000000"/>
                  </a:solidFill>
                  <a:latin typeface="Lucida Grande"/>
                  <a:ea typeface="Lucida Grande"/>
                  <a:cs typeface="Lucida Grande"/>
                  <a:sym typeface="Lucida Grande"/>
                </a:defRPr>
              </a:pPr>
              <a:r>
                <a:t>(weight limit W = 11)</a:t>
              </a:r>
            </a:p>
          </p:txBody>
        </p:sp>
      </p:grpSp>
      <p:pic>
        <p:nvPicPr>
          <p:cNvPr id="666" name="Knapsack.pdf" descr="Knapsack.pdf"/>
          <p:cNvPicPr>
            <a:picLocks noChangeAspect="1"/>
          </p:cNvPicPr>
          <p:nvPr/>
        </p:nvPicPr>
        <p:blipFill>
          <a:blip r:embed="rId3"/>
          <a:stretch>
            <a:fillRect/>
          </a:stretch>
        </p:blipFill>
        <p:spPr>
          <a:xfrm>
            <a:off x="2055032" y="5791213"/>
            <a:ext cx="3881951" cy="3118390"/>
          </a:xfrm>
          <a:prstGeom prst="rect">
            <a:avLst/>
          </a:prstGeom>
          <a:ln w="12700">
            <a:miter lim="400000"/>
          </a:ln>
        </p:spPr>
      </p:pic>
      <p:sp>
        <p:nvSpPr>
          <p:cNvPr id="667" name="Creative Commons Attribution-Share Alike 2.5…"/>
          <p:cNvSpPr txBox="1"/>
          <p:nvPr/>
        </p:nvSpPr>
        <p:spPr>
          <a:xfrm>
            <a:off x="2647029" y="9105087"/>
            <a:ext cx="2697958" cy="452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000">
                <a:solidFill>
                  <a:srgbClr val="606060"/>
                </a:solidFill>
              </a:defRPr>
            </a:pPr>
            <a:r>
              <a:rPr>
                <a:hlinkClick r:id="rId4"/>
              </a:rPr>
              <a:t>Creative Commons Attribution-Share Alike 2.5</a:t>
            </a:r>
          </a:p>
          <a:p>
            <a:pPr>
              <a:defRPr sz="1000">
                <a:solidFill>
                  <a:srgbClr val="606060"/>
                </a:solidFill>
              </a:defRPr>
            </a:pPr>
            <a:r>
              <a:t>by Dake</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Which algorithm solves knapsack problem?…"/>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Which algorithm solves knapsack problem?</a:t>
            </a:r>
          </a:p>
          <a:p>
            <a:pPr>
              <a:defRPr b="1">
                <a:latin typeface="Lucida Grande"/>
                <a:ea typeface="Lucida Grande"/>
                <a:cs typeface="Lucida Grande"/>
                <a:sym typeface="Lucida Grande"/>
              </a:defRPr>
            </a:pPr>
            <a:endParaRPr/>
          </a:p>
          <a:p>
            <a:pPr lvl="1">
              <a:lnSpc>
                <a:spcPts val="3800"/>
              </a:lnSpc>
            </a:pPr>
            <a:r>
              <a:rPr b="0">
                <a:solidFill>
                  <a:srgbClr val="000000"/>
                </a:solidFill>
              </a:rPr>
              <a:t>Greedy by value: repeatedly add item with maximum </a:t>
            </a:r>
            <a:r>
              <a:rPr b="0" i="1">
                <a:solidFill>
                  <a:srgbClr val="000000"/>
                </a:solidFill>
                <a:latin typeface="Times"/>
                <a:ea typeface="Times"/>
                <a:cs typeface="Times"/>
                <a:sym typeface="Times"/>
              </a:rPr>
              <a:t>v</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Greedy by weight: repeatedly add item with minimum </a:t>
            </a:r>
            <a:r>
              <a:rPr b="0" i="1">
                <a:solidFill>
                  <a:srgbClr val="000000"/>
                </a:solidFill>
                <a:latin typeface="Times"/>
                <a:ea typeface="Times"/>
                <a:cs typeface="Times"/>
                <a:sym typeface="Times"/>
              </a:rPr>
              <a:t>w</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Greedy by ratio: repeatedly add item with maximum ratio </a:t>
            </a:r>
            <a:r>
              <a:rPr b="0" i="1">
                <a:solidFill>
                  <a:srgbClr val="000000"/>
                </a:solidFill>
                <a:latin typeface="Times"/>
                <a:ea typeface="Times"/>
                <a:cs typeface="Times"/>
                <a:sym typeface="Times"/>
              </a:rPr>
              <a:t>v</a:t>
            </a:r>
            <a:r>
              <a:rPr b="0" i="1" baseline="-5999">
                <a:solidFill>
                  <a:srgbClr val="000000"/>
                </a:solidFill>
                <a:latin typeface="Times"/>
                <a:ea typeface="Times"/>
                <a:cs typeface="Times"/>
                <a:sym typeface="Times"/>
              </a:rPr>
              <a:t>i</a:t>
            </a:r>
            <a:r>
              <a:rPr b="0">
                <a:solidFill>
                  <a:srgbClr val="000000"/>
                </a:solidFill>
                <a:latin typeface="Times"/>
                <a:ea typeface="Times"/>
                <a:cs typeface="Times"/>
                <a:sym typeface="Times"/>
              </a:rPr>
              <a:t> / </a:t>
            </a:r>
            <a:r>
              <a:rPr b="0" i="1">
                <a:solidFill>
                  <a:srgbClr val="000000"/>
                </a:solidFill>
                <a:latin typeface="Times"/>
                <a:ea typeface="Times"/>
                <a:cs typeface="Times"/>
                <a:sym typeface="Times"/>
              </a:rPr>
              <a:t>w</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Dynamic programming.</a:t>
            </a:r>
          </a:p>
        </p:txBody>
      </p:sp>
      <p:sp>
        <p:nvSpPr>
          <p:cNvPr id="672"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41</a:t>
            </a:fld>
            <a:endParaRPr/>
          </a:p>
        </p:txBody>
      </p:sp>
      <p:sp>
        <p:nvSpPr>
          <p:cNvPr id="673" name="Dynamic programming:  quiz 2"/>
          <p:cNvSpPr txBox="1">
            <a:spLocks noGrp="1"/>
          </p:cNvSpPr>
          <p:nvPr>
            <p:ph type="title"/>
          </p:nvPr>
        </p:nvSpPr>
        <p:spPr>
          <a:prstGeom prst="rect">
            <a:avLst/>
          </a:prstGeom>
        </p:spPr>
        <p:txBody>
          <a:bodyPr/>
          <a:lstStyle/>
          <a:p>
            <a:r>
              <a:t>Dynamic programming:  quiz 2</a:t>
            </a:r>
          </a:p>
        </p:txBody>
      </p:sp>
      <p:sp>
        <p:nvSpPr>
          <p:cNvPr id="674" name="圆角矩形"/>
          <p:cNvSpPr/>
          <p:nvPr/>
        </p:nvSpPr>
        <p:spPr>
          <a:xfrm>
            <a:off x="1054100" y="4343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675" name="圆角矩形"/>
          <p:cNvSpPr/>
          <p:nvPr/>
        </p:nvSpPr>
        <p:spPr>
          <a:xfrm>
            <a:off x="1054100" y="4343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pic>
        <p:nvPicPr>
          <p:cNvPr id="676" name="Knapsack.pdf" descr="Knapsack.pdf"/>
          <p:cNvPicPr>
            <a:picLocks noChangeAspect="1"/>
          </p:cNvPicPr>
          <p:nvPr/>
        </p:nvPicPr>
        <p:blipFill>
          <a:blip r:embed="rId3"/>
          <a:stretch>
            <a:fillRect/>
          </a:stretch>
        </p:blipFill>
        <p:spPr>
          <a:xfrm>
            <a:off x="2055032" y="5791213"/>
            <a:ext cx="3881951" cy="3118390"/>
          </a:xfrm>
          <a:prstGeom prst="rect">
            <a:avLst/>
          </a:prstGeom>
          <a:ln w="12700">
            <a:miter lim="400000"/>
          </a:ln>
        </p:spPr>
      </p:pic>
      <p:sp>
        <p:nvSpPr>
          <p:cNvPr id="677" name="Creative Commons Attribution-Share Alike 2.5…"/>
          <p:cNvSpPr txBox="1"/>
          <p:nvPr/>
        </p:nvSpPr>
        <p:spPr>
          <a:xfrm>
            <a:off x="2647029" y="9105087"/>
            <a:ext cx="2697958" cy="452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000">
                <a:solidFill>
                  <a:srgbClr val="606060"/>
                </a:solidFill>
              </a:defRPr>
            </a:pPr>
            <a:r>
              <a:t>Creative Commons Attribution-Share Alike 2.5</a:t>
            </a:r>
          </a:p>
          <a:p>
            <a:pPr>
              <a:defRPr sz="1000">
                <a:solidFill>
                  <a:srgbClr val="606060"/>
                </a:solidFill>
              </a:defRPr>
            </a:pPr>
            <a:r>
              <a:t>by Dake</a:t>
            </a:r>
          </a:p>
        </p:txBody>
      </p:sp>
      <p:grpSp>
        <p:nvGrpSpPr>
          <p:cNvPr id="680" name="成组"/>
          <p:cNvGrpSpPr/>
          <p:nvPr/>
        </p:nvGrpSpPr>
        <p:grpSpPr>
          <a:xfrm>
            <a:off x="7628184" y="5598632"/>
            <a:ext cx="3227382" cy="3842549"/>
            <a:chOff x="0" y="0"/>
            <a:chExt cx="3227381" cy="3842548"/>
          </a:xfrm>
        </p:grpSpPr>
        <p:graphicFrame>
          <p:nvGraphicFramePr>
            <p:cNvPr id="678" name="表格"/>
            <p:cNvGraphicFramePr/>
            <p:nvPr/>
          </p:nvGraphicFramePr>
          <p:xfrm>
            <a:off x="0" y="0"/>
            <a:ext cx="3227381" cy="3001205"/>
          </p:xfrm>
          <a:graphic>
            <a:graphicData uri="http://schemas.openxmlformats.org/drawingml/2006/table">
              <a:tbl>
                <a:tblPr firstRow="1">
                  <a:tableStyleId>{8F44A2F1-9E1F-4B54-A3A2-5F16C0AD49E2}</a:tableStyleId>
                </a:tblPr>
                <a:tblGrid>
                  <a:gridCol w="1075794">
                    <a:extLst>
                      <a:ext uri="{9D8B030D-6E8A-4147-A177-3AD203B41FA5}">
                        <a16:colId xmlns:a16="http://schemas.microsoft.com/office/drawing/2014/main" val="20000"/>
                      </a:ext>
                    </a:extLst>
                  </a:gridCol>
                  <a:gridCol w="1075794">
                    <a:extLst>
                      <a:ext uri="{9D8B030D-6E8A-4147-A177-3AD203B41FA5}">
                        <a16:colId xmlns:a16="http://schemas.microsoft.com/office/drawing/2014/main" val="20001"/>
                      </a:ext>
                    </a:extLst>
                  </a:gridCol>
                  <a:gridCol w="1075794">
                    <a:extLst>
                      <a:ext uri="{9D8B030D-6E8A-4147-A177-3AD203B41FA5}">
                        <a16:colId xmlns:a16="http://schemas.microsoft.com/office/drawing/2014/main" val="20002"/>
                      </a:ext>
                    </a:extLst>
                  </a:gridCol>
                </a:tblGrid>
                <a:tr h="500201">
                  <a:tc>
                    <a:txBody>
                      <a:bodyPr/>
                      <a:lstStyle/>
                      <a:p>
                        <a:pPr marL="58702" marR="58702" defTabSz="1295400">
                          <a:buClrTx/>
                          <a:buFontTx/>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
          <p:nvSpPr>
            <p:cNvPr id="679" name="knapsack instance…"/>
            <p:cNvSpPr txBox="1"/>
            <p:nvPr/>
          </p:nvSpPr>
          <p:spPr>
            <a:xfrm>
              <a:off x="487572" y="3266453"/>
              <a:ext cx="2712077" cy="5760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defRPr b="1">
                  <a:solidFill>
                    <a:srgbClr val="000000"/>
                  </a:solidFill>
                  <a:latin typeface="Lucida Grande"/>
                  <a:ea typeface="Lucida Grande"/>
                  <a:cs typeface="Lucida Grande"/>
                  <a:sym typeface="Lucida Grande"/>
                </a:defRPr>
              </a:pPr>
              <a:r>
                <a:t>knapsack instance</a:t>
              </a:r>
            </a:p>
            <a:p>
              <a:pPr>
                <a:defRPr b="1">
                  <a:solidFill>
                    <a:srgbClr val="000000"/>
                  </a:solidFill>
                  <a:latin typeface="Lucida Grande"/>
                  <a:ea typeface="Lucida Grande"/>
                  <a:cs typeface="Lucida Grande"/>
                  <a:sym typeface="Lucida Grande"/>
                </a:defRPr>
              </a:pPr>
              <a:r>
                <a:t>(weight limit W = 11)</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6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 grpId="1"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Which subproblems?…"/>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Which subproblems?</a:t>
            </a:r>
            <a:br/>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w</a:t>
            </a:r>
            <a:r>
              <a:rPr b="0">
                <a:solidFill>
                  <a:srgbClr val="000000"/>
                </a:solidFill>
                <a:latin typeface="Times"/>
                <a:ea typeface="Times"/>
                <a:cs typeface="Times"/>
                <a:sym typeface="Times"/>
              </a:rPr>
              <a:t>) =</a:t>
            </a:r>
            <a:r>
              <a:rPr b="0">
                <a:solidFill>
                  <a:srgbClr val="000000"/>
                </a:solidFill>
              </a:rPr>
              <a:t> max-profit with weight limit </a:t>
            </a:r>
            <a:r>
              <a:rPr b="0" i="1">
                <a:solidFill>
                  <a:srgbClr val="000000"/>
                </a:solidFill>
                <a:latin typeface="Times"/>
                <a:ea typeface="Times"/>
                <a:cs typeface="Times"/>
                <a:sym typeface="Times"/>
              </a:rPr>
              <a:t>w</a:t>
            </a:r>
            <a:r>
              <a:rPr b="0">
                <a:solidFill>
                  <a:srgbClr val="000000"/>
                </a:solidFill>
              </a:rPr>
              <a:t>.</a:t>
            </a:r>
            <a:endParaRPr b="0">
              <a:solidFill>
                <a:srgbClr val="000000"/>
              </a:solidFill>
              <a:uFill>
                <a:solidFill>
                  <a:srgbClr val="000000"/>
                </a:solidFill>
              </a:uFill>
              <a:latin typeface="Times"/>
              <a:ea typeface="Times"/>
              <a:cs typeface="Times"/>
              <a:sym typeface="Times"/>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i</a:t>
            </a:r>
            <a:r>
              <a:rPr b="0">
                <a:solidFill>
                  <a:srgbClr val="000000"/>
                </a:solidFill>
                <a:latin typeface="Times"/>
                <a:ea typeface="Times"/>
                <a:cs typeface="Times"/>
                <a:sym typeface="Times"/>
              </a:rPr>
              <a:t>) =</a:t>
            </a:r>
            <a:r>
              <a:rPr b="0">
                <a:solidFill>
                  <a:srgbClr val="000000"/>
                </a:solidFill>
              </a:rPr>
              <a:t> max-profit subset of items </a:t>
            </a:r>
            <a:r>
              <a:rPr b="0">
                <a:solidFill>
                  <a:srgbClr val="000000"/>
                </a:solidFill>
                <a:latin typeface="Times"/>
                <a:ea typeface="Times"/>
                <a:cs typeface="Times"/>
                <a:sym typeface="Times"/>
              </a:rPr>
              <a:t>1, …, </a:t>
            </a:r>
            <a:r>
              <a:rPr b="0" i="1">
                <a:solidFill>
                  <a:srgbClr val="000000"/>
                </a:solidFill>
                <a:latin typeface="Times"/>
                <a:ea typeface="Times"/>
                <a:cs typeface="Times"/>
                <a:sym typeface="Times"/>
              </a:rPr>
              <a:t>i</a:t>
            </a:r>
            <a:r>
              <a:rPr b="0">
                <a:solidFill>
                  <a:srgbClr val="000000"/>
                </a:solidFill>
              </a:rPr>
              <a:t>.</a:t>
            </a:r>
            <a:endParaRPr b="0">
              <a:solidFill>
                <a:srgbClr val="000000"/>
              </a:solidFill>
              <a:uFill>
                <a:solidFill>
                  <a:srgbClr val="000000"/>
                </a:solidFill>
              </a:uFill>
              <a:latin typeface="Times"/>
              <a:ea typeface="Times"/>
              <a:cs typeface="Times"/>
              <a:sym typeface="Times"/>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i</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 w</a:t>
            </a:r>
            <a:r>
              <a:rPr b="0">
                <a:solidFill>
                  <a:srgbClr val="000000"/>
                </a:solidFill>
                <a:latin typeface="Times"/>
                <a:ea typeface="Times"/>
                <a:cs typeface="Times"/>
                <a:sym typeface="Times"/>
              </a:rPr>
              <a:t>) =</a:t>
            </a:r>
            <a:r>
              <a:rPr b="0">
                <a:solidFill>
                  <a:srgbClr val="000000"/>
                </a:solidFill>
              </a:rPr>
              <a:t> max-profit subset of items </a:t>
            </a:r>
            <a:r>
              <a:rPr b="0">
                <a:solidFill>
                  <a:srgbClr val="000000"/>
                </a:solidFill>
                <a:latin typeface="Times"/>
                <a:ea typeface="Times"/>
                <a:cs typeface="Times"/>
                <a:sym typeface="Times"/>
              </a:rPr>
              <a:t>1, …, </a:t>
            </a:r>
            <a:r>
              <a:rPr b="0" i="1">
                <a:solidFill>
                  <a:srgbClr val="000000"/>
                </a:solidFill>
                <a:latin typeface="Times"/>
                <a:ea typeface="Times"/>
                <a:cs typeface="Times"/>
                <a:sym typeface="Times"/>
              </a:rPr>
              <a:t>i</a:t>
            </a:r>
            <a:r>
              <a:rPr b="0">
                <a:solidFill>
                  <a:srgbClr val="000000"/>
                </a:solidFill>
              </a:rPr>
              <a:t> with weight limit </a:t>
            </a:r>
            <a:r>
              <a:rPr b="0" i="1">
                <a:solidFill>
                  <a:srgbClr val="000000"/>
                </a:solidFill>
                <a:latin typeface="Times"/>
                <a:ea typeface="Times"/>
                <a:cs typeface="Times"/>
                <a:sym typeface="Times"/>
              </a:rPr>
              <a:t>w.</a:t>
            </a:r>
          </a:p>
          <a:p>
            <a:pPr lvl="1">
              <a:lnSpc>
                <a:spcPts val="3800"/>
              </a:lnSpc>
            </a:pPr>
            <a:r>
              <a:rPr b="0">
                <a:solidFill>
                  <a:srgbClr val="000000"/>
                </a:solidFill>
              </a:rPr>
              <a:t>Any of the above.</a:t>
            </a:r>
          </a:p>
        </p:txBody>
      </p:sp>
      <p:sp>
        <p:nvSpPr>
          <p:cNvPr id="685"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42</a:t>
            </a:fld>
            <a:endParaRPr/>
          </a:p>
        </p:txBody>
      </p:sp>
      <p:sp>
        <p:nvSpPr>
          <p:cNvPr id="686" name="Dynamic programming:  quiz 3"/>
          <p:cNvSpPr txBox="1">
            <a:spLocks noGrp="1"/>
          </p:cNvSpPr>
          <p:nvPr>
            <p:ph type="title"/>
          </p:nvPr>
        </p:nvSpPr>
        <p:spPr>
          <a:prstGeom prst="rect">
            <a:avLst/>
          </a:prstGeom>
        </p:spPr>
        <p:txBody>
          <a:bodyPr/>
          <a:lstStyle/>
          <a:p>
            <a:r>
              <a:t>Dynamic programming:  quiz 3</a:t>
            </a:r>
          </a:p>
        </p:txBody>
      </p:sp>
      <p:sp>
        <p:nvSpPr>
          <p:cNvPr id="687" name="圆角矩形"/>
          <p:cNvSpPr/>
          <p:nvPr/>
        </p:nvSpPr>
        <p:spPr>
          <a:xfrm>
            <a:off x="1054100" y="3708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688" name="圆角矩形"/>
          <p:cNvSpPr/>
          <p:nvPr/>
        </p:nvSpPr>
        <p:spPr>
          <a:xfrm>
            <a:off x="1054100" y="3708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6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93" name="Dynamic programming:  false start"/>
          <p:cNvSpPr txBox="1">
            <a:spLocks noGrp="1"/>
          </p:cNvSpPr>
          <p:nvPr>
            <p:ph type="title"/>
          </p:nvPr>
        </p:nvSpPr>
        <p:spPr>
          <a:prstGeom prst="rect">
            <a:avLst/>
          </a:prstGeom>
        </p:spPr>
        <p:txBody>
          <a:bodyPr/>
          <a:lstStyle/>
          <a:p>
            <a:r>
              <a:t>Dynamic programming:  false start</a:t>
            </a:r>
          </a:p>
        </p:txBody>
      </p:sp>
      <p:sp>
        <p:nvSpPr>
          <p:cNvPr id="694" name="Def.  OPT(i) = max-profit subset of items 1, …, i.…"/>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 =</a:t>
            </a:r>
            <a:r>
              <a:rPr>
                <a:solidFill>
                  <a:srgbClr val="000000"/>
                </a:solidFill>
              </a:rPr>
              <a:t> max-profit subset of items </a:t>
            </a:r>
            <a:r>
              <a:rPr>
                <a:solidFill>
                  <a:srgbClr val="000000"/>
                </a:solidFill>
                <a:latin typeface="Times"/>
                <a:ea typeface="Times"/>
                <a:cs typeface="Times"/>
                <a:sym typeface="Times"/>
              </a:rPr>
              <a:t>1, …, </a:t>
            </a:r>
            <a:r>
              <a:rPr i="1">
                <a:solidFill>
                  <a:srgbClr val="000000"/>
                </a:solidFill>
                <a:latin typeface="Times"/>
                <a:ea typeface="Times"/>
                <a:cs typeface="Times"/>
                <a:sym typeface="Times"/>
              </a:rPr>
              <a:t>i</a:t>
            </a:r>
            <a:r>
              <a:rPr>
                <a:solidFill>
                  <a:srgbClr val="000000"/>
                </a:solidFill>
              </a:rPr>
              <a:t>.</a:t>
            </a:r>
          </a:p>
          <a:p>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a:t>
            </a:r>
          </a:p>
          <a:p>
            <a:br>
              <a:rPr>
                <a:solidFill>
                  <a:srgbClr val="000000"/>
                </a:solidFill>
              </a:rPr>
            </a:br>
            <a:r>
              <a:t>Case 1.</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a:solidFill>
                  <a:srgbClr val="000000"/>
                </a:solidFill>
              </a:rPr>
              <a:t> does not select item </a:t>
            </a:r>
            <a:r>
              <a:rPr i="1">
                <a:solidFill>
                  <a:srgbClr val="000000"/>
                </a:solidFill>
                <a:latin typeface="Times"/>
                <a:ea typeface="Times"/>
                <a:cs typeface="Times"/>
                <a:sym typeface="Times"/>
              </a:rPr>
              <a:t>i</a:t>
            </a:r>
            <a:r>
              <a:rPr>
                <a:solidFill>
                  <a:srgbClr val="000000"/>
                </a:solidFill>
              </a:rPr>
              <a:t>.</a:t>
            </a:r>
          </a:p>
          <a:p>
            <a:pPr lvl="1"/>
            <a:r>
              <a:rPr i="1">
                <a:latin typeface="Times"/>
                <a:ea typeface="Times"/>
                <a:cs typeface="Times"/>
                <a:sym typeface="Times"/>
              </a:rPr>
              <a:t>OPT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a:t>
            </a:r>
          </a:p>
          <a:p>
            <a:br/>
            <a:r>
              <a:t>Case 2.</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a:solidFill>
                  <a:srgbClr val="000000"/>
                </a:solidFill>
              </a:rPr>
              <a:t> selects item </a:t>
            </a:r>
            <a:r>
              <a:rPr i="1">
                <a:solidFill>
                  <a:srgbClr val="000000"/>
                </a:solidFill>
                <a:latin typeface="Times"/>
                <a:ea typeface="Times"/>
                <a:cs typeface="Times"/>
                <a:sym typeface="Times"/>
              </a:rPr>
              <a:t>i</a:t>
            </a:r>
            <a:r>
              <a:rPr>
                <a:solidFill>
                  <a:srgbClr val="000000"/>
                </a:solidFill>
              </a:rPr>
              <a:t>.</a:t>
            </a:r>
          </a:p>
          <a:p>
            <a:pPr lvl="1"/>
            <a:r>
              <a:t>Selecting item </a:t>
            </a:r>
            <a:r>
              <a:rPr i="1">
                <a:latin typeface="Times"/>
                <a:ea typeface="Times"/>
                <a:cs typeface="Times"/>
                <a:sym typeface="Times"/>
              </a:rPr>
              <a:t>i</a:t>
            </a:r>
            <a:r>
              <a:t> does not immediately imply that we will have</a:t>
            </a:r>
            <a:br/>
            <a:r>
              <a:t>to reject other items.</a:t>
            </a:r>
          </a:p>
          <a:p>
            <a:pPr lvl="1"/>
            <a:r>
              <a:t>Without knowing which other items were selected before </a:t>
            </a:r>
            <a:r>
              <a:rPr i="1">
                <a:latin typeface="Times"/>
                <a:ea typeface="Times"/>
                <a:cs typeface="Times"/>
                <a:sym typeface="Times"/>
              </a:rPr>
              <a:t>i</a:t>
            </a:r>
            <a:r>
              <a:t>,</a:t>
            </a:r>
            <a:br/>
            <a:r>
              <a:t>we don’t even know if we have enough room for </a:t>
            </a:r>
            <a:r>
              <a:rPr i="1">
                <a:latin typeface="Times"/>
                <a:ea typeface="Times"/>
                <a:cs typeface="Times"/>
                <a:sym typeface="Times"/>
              </a:rPr>
              <a:t>i</a:t>
            </a:r>
            <a:r>
              <a:t>.</a:t>
            </a:r>
          </a:p>
          <a:p>
            <a:br/>
            <a:br/>
            <a:r>
              <a:t>Conclusion. </a:t>
            </a:r>
            <a:r>
              <a:rPr>
                <a:solidFill>
                  <a:srgbClr val="000000"/>
                </a:solidFill>
              </a:rPr>
              <a:t> Need more subproblems!</a:t>
            </a:r>
          </a:p>
        </p:txBody>
      </p:sp>
      <p:sp>
        <p:nvSpPr>
          <p:cNvPr id="695"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43</a:t>
            </a:fld>
            <a:endParaRPr/>
          </a:p>
        </p:txBody>
      </p:sp>
      <p:grpSp>
        <p:nvGrpSpPr>
          <p:cNvPr id="698" name="成组"/>
          <p:cNvGrpSpPr/>
          <p:nvPr/>
        </p:nvGrpSpPr>
        <p:grpSpPr>
          <a:xfrm>
            <a:off x="6311900" y="3746500"/>
            <a:ext cx="3471598" cy="1479974"/>
            <a:chOff x="0" y="0"/>
            <a:chExt cx="3471597" cy="1479973"/>
          </a:xfrm>
        </p:grpSpPr>
        <p:sp>
          <p:nvSpPr>
            <p:cNvPr id="696" name="optimal substructure property…"/>
            <p:cNvSpPr/>
            <p:nvPr/>
          </p:nvSpPr>
          <p:spPr>
            <a:xfrm>
              <a:off x="2201597" y="20997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697" name="线条"/>
            <p:cNvSpPr/>
            <p:nvPr/>
          </p:nvSpPr>
          <p:spPr>
            <a:xfrm>
              <a:off x="0" y="0"/>
              <a:ext cx="474383" cy="33250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01" name="Dynamic programming:  adding a new variable"/>
          <p:cNvSpPr txBox="1">
            <a:spLocks noGrp="1"/>
          </p:cNvSpPr>
          <p:nvPr>
            <p:ph type="title"/>
          </p:nvPr>
        </p:nvSpPr>
        <p:spPr>
          <a:prstGeom prst="rect">
            <a:avLst/>
          </a:prstGeom>
        </p:spPr>
        <p:txBody>
          <a:bodyPr/>
          <a:lstStyle/>
          <a:p>
            <a:r>
              <a:t>Dynamic programming:  adding a new variable</a:t>
            </a:r>
          </a:p>
        </p:txBody>
      </p:sp>
      <p:sp>
        <p:nvSpPr>
          <p:cNvPr id="702" name="Def.  OPT(i, w) = max-profit subset of items 1, …, i with weight limit w.…"/>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 =</a:t>
            </a:r>
            <a:r>
              <a:rPr>
                <a:solidFill>
                  <a:srgbClr val="000000"/>
                </a:solidFill>
              </a:rPr>
              <a:t> max-profit subset of items </a:t>
            </a:r>
            <a:r>
              <a:rPr>
                <a:solidFill>
                  <a:srgbClr val="000000"/>
                </a:solidFill>
                <a:latin typeface="Times"/>
                <a:ea typeface="Times"/>
                <a:cs typeface="Times"/>
                <a:sym typeface="Times"/>
              </a:rPr>
              <a:t>1, …, </a:t>
            </a:r>
            <a:r>
              <a:rPr i="1">
                <a:solidFill>
                  <a:srgbClr val="000000"/>
                </a:solidFill>
                <a:latin typeface="Times"/>
                <a:ea typeface="Times"/>
                <a:cs typeface="Times"/>
                <a:sym typeface="Times"/>
              </a:rPr>
              <a:t>i</a:t>
            </a:r>
            <a:r>
              <a:rPr>
                <a:solidFill>
                  <a:srgbClr val="000000"/>
                </a:solidFill>
              </a:rPr>
              <a:t> with weight limit </a:t>
            </a:r>
            <a:r>
              <a:rPr i="1">
                <a:solidFill>
                  <a:srgbClr val="000000"/>
                </a:solidFill>
                <a:latin typeface="Times"/>
                <a:ea typeface="Times"/>
                <a:cs typeface="Times"/>
                <a:sym typeface="Times"/>
              </a:rPr>
              <a:t>w</a:t>
            </a:r>
            <a:r>
              <a:rPr>
                <a:solidFill>
                  <a:srgbClr val="000000"/>
                </a:solidFill>
              </a:rPr>
              <a:t>.</a:t>
            </a:r>
          </a:p>
          <a:p>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a:t>
            </a:r>
          </a:p>
          <a:p>
            <a:br>
              <a:rPr>
                <a:solidFill>
                  <a:srgbClr val="000000"/>
                </a:solidFill>
              </a:rPr>
            </a:br>
            <a:r>
              <a:t>Case 1.</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 does not select item </a:t>
            </a:r>
            <a:r>
              <a:rPr i="1">
                <a:solidFill>
                  <a:srgbClr val="000000"/>
                </a:solidFill>
                <a:latin typeface="Times"/>
                <a:ea typeface="Times"/>
                <a:cs typeface="Times"/>
                <a:sym typeface="Times"/>
              </a:rPr>
              <a:t>i</a:t>
            </a:r>
            <a:r>
              <a:rPr>
                <a:solidFill>
                  <a:srgbClr val="000000"/>
                </a:solidFill>
              </a:rPr>
              <a:t>. </a:t>
            </a:r>
          </a:p>
          <a:p>
            <a:pPr lvl="1"/>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using weight limit </a:t>
            </a:r>
            <a:r>
              <a:rPr i="1">
                <a:latin typeface="Times"/>
                <a:ea typeface="Times"/>
                <a:cs typeface="Times"/>
                <a:sym typeface="Times"/>
              </a:rPr>
              <a:t>w</a:t>
            </a:r>
            <a:r>
              <a:t>. </a:t>
            </a:r>
          </a:p>
          <a:p>
            <a:br/>
            <a:r>
              <a:t>Case 2. </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 selects item </a:t>
            </a:r>
            <a:r>
              <a:rPr i="1">
                <a:solidFill>
                  <a:srgbClr val="000000"/>
                </a:solidFill>
                <a:latin typeface="Times"/>
                <a:ea typeface="Times"/>
                <a:cs typeface="Times"/>
                <a:sym typeface="Times"/>
              </a:rPr>
              <a:t>i</a:t>
            </a:r>
            <a:r>
              <a:rPr>
                <a:solidFill>
                  <a:srgbClr val="000000"/>
                </a:solidFill>
              </a:rPr>
              <a:t>.</a:t>
            </a:r>
          </a:p>
          <a:p>
            <a:pPr lvl="1"/>
            <a:r>
              <a:t>Collect value </a:t>
            </a:r>
            <a:r>
              <a:rPr i="1">
                <a:latin typeface="Times"/>
                <a:ea typeface="Times"/>
                <a:cs typeface="Times"/>
                <a:sym typeface="Times"/>
              </a:rPr>
              <a:t>v</a:t>
            </a:r>
            <a:r>
              <a:rPr i="1" baseline="-5999">
                <a:latin typeface="Times"/>
                <a:ea typeface="Times"/>
                <a:cs typeface="Times"/>
                <a:sym typeface="Times"/>
              </a:rPr>
              <a:t>i</a:t>
            </a:r>
            <a:r>
              <a:t>.</a:t>
            </a:r>
          </a:p>
          <a:p>
            <a:pPr lvl="1"/>
            <a:r>
              <a:t>New weight limit </a:t>
            </a:r>
            <a:r>
              <a:rPr>
                <a:latin typeface="Times"/>
                <a:ea typeface="Times"/>
                <a:cs typeface="Times"/>
                <a:sym typeface="Times"/>
              </a:rPr>
              <a:t>= </a:t>
            </a:r>
            <a:r>
              <a:rPr i="1">
                <a:latin typeface="Times"/>
                <a:ea typeface="Times"/>
                <a:cs typeface="Times"/>
                <a:sym typeface="Times"/>
              </a:rPr>
              <a:t>w</a:t>
            </a:r>
            <a:r>
              <a:rPr>
                <a:latin typeface="Times"/>
                <a:ea typeface="Times"/>
                <a:cs typeface="Times"/>
                <a:sym typeface="Times"/>
              </a:rPr>
              <a:t> – </a:t>
            </a:r>
            <a:r>
              <a:rPr i="1">
                <a:latin typeface="Times"/>
                <a:ea typeface="Times"/>
                <a:cs typeface="Times"/>
                <a:sym typeface="Times"/>
              </a:rPr>
              <a:t>w</a:t>
            </a:r>
            <a:r>
              <a:rPr i="1" baseline="-5999">
                <a:latin typeface="Times"/>
                <a:ea typeface="Times"/>
                <a:cs typeface="Times"/>
                <a:sym typeface="Times"/>
              </a:rPr>
              <a:t>i</a:t>
            </a:r>
            <a:r>
              <a:t>.</a:t>
            </a:r>
          </a:p>
          <a:p>
            <a:pPr lvl="1"/>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using this new weight limit.</a:t>
            </a:r>
          </a:p>
          <a:p>
            <a:br/>
            <a:r>
              <a:t>Bellman equation.</a:t>
            </a:r>
          </a:p>
        </p:txBody>
      </p:sp>
      <p:sp>
        <p:nvSpPr>
          <p:cNvPr id="703"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44</a:t>
            </a:fld>
            <a:endParaRPr/>
          </a:p>
        </p:txBody>
      </p:sp>
      <p:grpSp>
        <p:nvGrpSpPr>
          <p:cNvPr id="706" name="成组"/>
          <p:cNvGrpSpPr/>
          <p:nvPr/>
        </p:nvGrpSpPr>
        <p:grpSpPr>
          <a:xfrm>
            <a:off x="8293100" y="4102100"/>
            <a:ext cx="3319198" cy="1479974"/>
            <a:chOff x="0" y="0"/>
            <a:chExt cx="3319197" cy="1479973"/>
          </a:xfrm>
        </p:grpSpPr>
        <p:sp>
          <p:nvSpPr>
            <p:cNvPr id="704" name="optimal substructure property…"/>
            <p:cNvSpPr/>
            <p:nvPr/>
          </p:nvSpPr>
          <p:spPr>
            <a:xfrm>
              <a:off x="2049197" y="20997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705"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07" name="线条"/>
          <p:cNvSpPr/>
          <p:nvPr/>
        </p:nvSpPr>
        <p:spPr>
          <a:xfrm flipV="1">
            <a:off x="8303542" y="4619598"/>
            <a:ext cx="407178" cy="37488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nvGrpSpPr>
          <p:cNvPr id="710" name="成组"/>
          <p:cNvGrpSpPr/>
          <p:nvPr/>
        </p:nvGrpSpPr>
        <p:grpSpPr>
          <a:xfrm>
            <a:off x="6733656" y="2375997"/>
            <a:ext cx="2955349" cy="1270001"/>
            <a:chOff x="0" y="0"/>
            <a:chExt cx="2955348" cy="1270000"/>
          </a:xfrm>
        </p:grpSpPr>
        <p:sp>
          <p:nvSpPr>
            <p:cNvPr id="708" name="possibly because wi &gt; w"/>
            <p:cNvSpPr/>
            <p:nvPr/>
          </p:nvSpPr>
          <p:spPr>
            <a:xfrm>
              <a:off x="168534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possibly because </a:t>
              </a:r>
              <a:r>
                <a:rPr sz="1800" i="1">
                  <a:latin typeface="Times"/>
                  <a:ea typeface="Times"/>
                  <a:cs typeface="Times"/>
                  <a:sym typeface="Times"/>
                </a:rPr>
                <a:t>w</a:t>
              </a:r>
              <a:r>
                <a:rPr sz="1800" i="1" baseline="-5999">
                  <a:latin typeface="Times"/>
                  <a:ea typeface="Times"/>
                  <a:cs typeface="Times"/>
                  <a:sym typeface="Times"/>
                </a:rPr>
                <a:t>i</a:t>
              </a:r>
              <a:r>
                <a:rPr sz="1800">
                  <a:latin typeface="Times"/>
                  <a:ea typeface="Times"/>
                  <a:cs typeface="Times"/>
                  <a:sym typeface="Times"/>
                </a:rPr>
                <a:t> &gt; </a:t>
              </a:r>
              <a:r>
                <a:rPr sz="1800" i="1">
                  <a:latin typeface="Times"/>
                  <a:ea typeface="Times"/>
                  <a:cs typeface="Times"/>
                  <a:sym typeface="Times"/>
                </a:rPr>
                <a:t>w</a:t>
              </a:r>
            </a:p>
          </p:txBody>
        </p:sp>
        <p:sp>
          <p:nvSpPr>
            <p:cNvPr id="709" name="线条"/>
            <p:cNvSpPr/>
            <p:nvPr/>
          </p:nvSpPr>
          <p:spPr>
            <a:xfrm flipV="1">
              <a:off x="0" y="214668"/>
              <a:ext cx="401276" cy="23507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711" name="图像" descr="图像"/>
          <p:cNvPicPr>
            <a:picLocks noChangeAspect="1"/>
          </p:cNvPicPr>
          <p:nvPr/>
        </p:nvPicPr>
        <p:blipFill>
          <a:blip r:embed="rId3"/>
          <a:stretch>
            <a:fillRect/>
          </a:stretch>
        </p:blipFill>
        <p:spPr>
          <a:xfrm>
            <a:off x="1154603" y="7637824"/>
            <a:ext cx="10477501" cy="1651001"/>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16" name="Knapsack problem:  bottom-up dynamic programming"/>
          <p:cNvSpPr txBox="1">
            <a:spLocks noGrp="1"/>
          </p:cNvSpPr>
          <p:nvPr>
            <p:ph type="title"/>
          </p:nvPr>
        </p:nvSpPr>
        <p:spPr>
          <a:prstGeom prst="rect">
            <a:avLst/>
          </a:prstGeom>
        </p:spPr>
        <p:txBody>
          <a:bodyPr/>
          <a:lstStyle/>
          <a:p>
            <a:r>
              <a:t>Knapsack problem:  bottom-up dynamic programming</a:t>
            </a:r>
          </a:p>
        </p:txBody>
      </p:sp>
      <p:sp>
        <p:nvSpPr>
          <p:cNvPr id="71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45</a:t>
            </a:fld>
            <a:endParaRPr/>
          </a:p>
        </p:txBody>
      </p:sp>
      <p:sp>
        <p:nvSpPr>
          <p:cNvPr id="718" name="Knapsack(n, W, w1, …, wn, v1, …, vn )…"/>
          <p:cNvSpPr txBox="1"/>
          <p:nvPr/>
        </p:nvSpPr>
        <p:spPr>
          <a:xfrm>
            <a:off x="1289050" y="1511300"/>
            <a:ext cx="10426700" cy="57150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Knapsack</a:t>
            </a:r>
            <a:r>
              <a:rPr i="0"/>
              <a:t>(</a:t>
            </a:r>
            <a:r>
              <a:t>n</a:t>
            </a:r>
            <a:r>
              <a:rPr i="0"/>
              <a:t>, </a:t>
            </a:r>
            <a:r>
              <a:t>W</a:t>
            </a:r>
            <a:r>
              <a:rPr i="0"/>
              <a:t>, </a:t>
            </a:r>
            <a:r>
              <a:t>w</a:t>
            </a:r>
            <a:r>
              <a:rPr i="0" baseline="-5999"/>
              <a:t>1</a:t>
            </a:r>
            <a:r>
              <a:rPr i="0"/>
              <a:t>, …, </a:t>
            </a:r>
            <a:r>
              <a:t>w</a:t>
            </a:r>
            <a:r>
              <a:rPr baseline="-5999"/>
              <a:t>n</a:t>
            </a:r>
            <a:r>
              <a:rPr i="0"/>
              <a:t>, </a:t>
            </a:r>
            <a:r>
              <a:t>v</a:t>
            </a:r>
            <a:r>
              <a:rPr i="0" baseline="-5999"/>
              <a:t>1</a:t>
            </a:r>
            <a:r>
              <a:rPr i="0"/>
              <a:t>, …, </a:t>
            </a:r>
            <a:r>
              <a:t>v</a:t>
            </a:r>
            <a:r>
              <a:rPr baseline="-5999"/>
              <a:t>n</a:t>
            </a:r>
            <a:r>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 </a:t>
            </a:r>
            <a:r>
              <a:rPr i="1"/>
              <a:t>w</a:t>
            </a:r>
            <a:r>
              <a:t> = 0 </a:t>
            </a:r>
            <a:r>
              <a:rPr cap="small">
                <a:solidFill>
                  <a:srgbClr val="003F83"/>
                </a:solidFill>
              </a:rPr>
              <a:t>to</a:t>
            </a:r>
            <a:r>
              <a:t> </a:t>
            </a:r>
            <a:r>
              <a:rPr i="1"/>
              <a:t>W</a:t>
            </a:r>
          </a:p>
          <a:p>
            <a:pPr lvl="1" algn="l">
              <a:lnSpc>
                <a:spcPct val="100000"/>
              </a:lnSpc>
              <a:spcBef>
                <a:spcPts val="1200"/>
              </a:spcBef>
              <a:buClrTx/>
              <a:buFontTx/>
              <a:defRPr sz="2400">
                <a:solidFill>
                  <a:srgbClr val="000000"/>
                </a:solidFill>
                <a:latin typeface="Times"/>
                <a:ea typeface="Times"/>
                <a:cs typeface="Times"/>
                <a:sym typeface="Times"/>
              </a:defRPr>
            </a:pPr>
            <a:r>
              <a:rPr i="1" spc="240"/>
              <a:t>M</a:t>
            </a:r>
            <a:r>
              <a:rPr spc="240"/>
              <a:t>[</a:t>
            </a:r>
            <a:r>
              <a:t>0, </a:t>
            </a:r>
            <a:r>
              <a:rPr i="1" spc="240"/>
              <a:t>w</a:t>
            </a:r>
            <a:r>
              <a:t>] ← 0.</a:t>
            </a:r>
            <a:b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i</a:t>
            </a:r>
            <a:r>
              <a:t>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 </a:t>
            </a:r>
            <a:r>
              <a:rPr i="1"/>
              <a:t>w</a:t>
            </a:r>
            <a:r>
              <a:t> = 0 </a:t>
            </a:r>
            <a:r>
              <a:rPr cap="small">
                <a:solidFill>
                  <a:srgbClr val="003F83"/>
                </a:solidFill>
              </a:rPr>
              <a:t>to</a:t>
            </a:r>
            <a:r>
              <a:t> </a:t>
            </a:r>
            <a:r>
              <a:rPr i="1"/>
              <a:t>W</a:t>
            </a:r>
          </a:p>
          <a:p>
            <a:pPr lvl="2"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t> (</a:t>
            </a:r>
            <a:r>
              <a:rPr i="1"/>
              <a:t>w</a:t>
            </a:r>
            <a:r>
              <a:rPr i="1" baseline="-5999"/>
              <a:t>i</a:t>
            </a:r>
            <a:r>
              <a:t> &gt; </a:t>
            </a:r>
            <a:r>
              <a:rPr i="1"/>
              <a:t>w</a:t>
            </a:r>
            <a:r>
              <a:t>)   </a:t>
            </a:r>
            <a:r>
              <a:rPr i="1" spc="240"/>
              <a:t>M</a:t>
            </a:r>
            <a:r>
              <a:rPr spc="240"/>
              <a:t>[</a:t>
            </a:r>
            <a:r>
              <a:rPr i="1"/>
              <a:t>i</a:t>
            </a:r>
            <a:r>
              <a:t>,</a:t>
            </a:r>
            <a:r>
              <a:rPr i="1"/>
              <a:t> </a:t>
            </a:r>
            <a:r>
              <a:rPr i="1" spc="240"/>
              <a:t>w</a:t>
            </a:r>
            <a:r>
              <a:t>]  ←  </a:t>
            </a:r>
            <a:r>
              <a:rPr i="1" spc="240"/>
              <a:t>M</a:t>
            </a:r>
            <a:r>
              <a:rPr spc="240"/>
              <a:t>[</a:t>
            </a:r>
            <a:r>
              <a:rPr i="1"/>
              <a:t>i</a:t>
            </a:r>
            <a:r>
              <a:rPr i="1" baseline="31999"/>
              <a:t> </a:t>
            </a:r>
            <a:r>
              <a:t>–</a:t>
            </a:r>
            <a:r>
              <a:rPr i="1" baseline="31999"/>
              <a:t> </a:t>
            </a:r>
            <a:r>
              <a:t>1, </a:t>
            </a:r>
            <a:r>
              <a:rPr i="1" spc="240"/>
              <a:t>w</a:t>
            </a:r>
            <a:r>
              <a:t>].</a:t>
            </a:r>
          </a:p>
          <a:p>
            <a:pPr lvl="2"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r>
              <a:rPr i="1" cap="small">
                <a:solidFill>
                  <a:srgbClr val="003F83"/>
                </a:solidFill>
              </a:rPr>
              <a:t>             </a:t>
            </a:r>
            <a:r>
              <a:rPr i="1" spc="240"/>
              <a:t>M</a:t>
            </a:r>
            <a:r>
              <a:rPr spc="240"/>
              <a:t>[</a:t>
            </a:r>
            <a:r>
              <a:rPr i="1"/>
              <a:t>i</a:t>
            </a:r>
            <a:r>
              <a:t>,</a:t>
            </a:r>
            <a:r>
              <a:rPr i="1"/>
              <a:t> </a:t>
            </a:r>
            <a:r>
              <a:rPr i="1" spc="240"/>
              <a:t>w</a:t>
            </a:r>
            <a:r>
              <a:t>]  ←  max { </a:t>
            </a:r>
            <a:r>
              <a:rPr i="1" spc="240"/>
              <a:t>M</a:t>
            </a:r>
            <a:r>
              <a:rPr spc="240"/>
              <a:t>[</a:t>
            </a:r>
            <a:r>
              <a:rPr i="1"/>
              <a:t>i</a:t>
            </a:r>
            <a:r>
              <a:rPr i="1" baseline="31999"/>
              <a:t> </a:t>
            </a:r>
            <a:r>
              <a:t>–</a:t>
            </a:r>
            <a:r>
              <a:rPr i="1" baseline="31999"/>
              <a:t> </a:t>
            </a:r>
            <a:r>
              <a:t>1, </a:t>
            </a:r>
            <a:r>
              <a:rPr i="1" spc="240"/>
              <a:t>w</a:t>
            </a:r>
            <a:r>
              <a:t>],  </a:t>
            </a:r>
            <a:r>
              <a:rPr i="1"/>
              <a:t>v</a:t>
            </a:r>
            <a:r>
              <a:rPr i="1" baseline="-5999"/>
              <a:t>i</a:t>
            </a:r>
            <a:r>
              <a:rPr i="1" baseline="31999"/>
              <a:t> </a:t>
            </a:r>
            <a:r>
              <a:t> + </a:t>
            </a:r>
            <a:r>
              <a:rPr i="1" spc="240"/>
              <a:t>M</a:t>
            </a:r>
            <a:r>
              <a:rPr spc="240"/>
              <a:t>[</a:t>
            </a:r>
            <a:r>
              <a:rPr i="1"/>
              <a:t>i</a:t>
            </a:r>
            <a:r>
              <a:rPr i="1" baseline="31999"/>
              <a:t> </a:t>
            </a:r>
            <a:r>
              <a:t>–</a:t>
            </a:r>
            <a:r>
              <a:rPr i="1" baseline="31999"/>
              <a:t> </a:t>
            </a:r>
            <a:r>
              <a:t>1, </a:t>
            </a:r>
            <a:r>
              <a:rPr i="1"/>
              <a:t>w</a:t>
            </a:r>
            <a:r>
              <a:t> – </a:t>
            </a:r>
            <a:r>
              <a:rPr i="1"/>
              <a:t>w</a:t>
            </a:r>
            <a:r>
              <a:rPr i="1" baseline="-5999"/>
              <a:t>i</a:t>
            </a:r>
            <a:r>
              <a:t>] }.</a:t>
            </a:r>
            <a:b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spc="240"/>
              <a:t>M</a:t>
            </a:r>
            <a:r>
              <a:rPr spc="240"/>
              <a:t>[</a:t>
            </a:r>
            <a:r>
              <a:rPr i="1"/>
              <a:t>n</a:t>
            </a:r>
            <a:r>
              <a:t>,</a:t>
            </a:r>
            <a:r>
              <a:rPr i="1"/>
              <a:t> W</a:t>
            </a:r>
            <a:r>
              <a:t>].</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723" name="成组"/>
          <p:cNvGrpSpPr/>
          <p:nvPr/>
        </p:nvGrpSpPr>
        <p:grpSpPr>
          <a:xfrm>
            <a:off x="6670713" y="3830572"/>
            <a:ext cx="2529199" cy="1501251"/>
            <a:chOff x="125797" y="0"/>
            <a:chExt cx="2529197" cy="1501249"/>
          </a:xfrm>
        </p:grpSpPr>
        <p:sp>
          <p:nvSpPr>
            <p:cNvPr id="719" name="previously computed values"/>
            <p:cNvSpPr/>
            <p:nvPr/>
          </p:nvSpPr>
          <p:spPr>
            <a:xfrm>
              <a:off x="126007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nSpc>
                  <a:spcPct val="140000"/>
                </a:lnSpc>
              </a:lvl1pPr>
            </a:lstStyle>
            <a:p>
              <a:r>
                <a:t>previously computed values</a:t>
              </a:r>
            </a:p>
          </p:txBody>
        </p:sp>
        <p:sp>
          <p:nvSpPr>
            <p:cNvPr id="720" name="线条"/>
            <p:cNvSpPr/>
            <p:nvPr/>
          </p:nvSpPr>
          <p:spPr>
            <a:xfrm flipH="1" flipV="1">
              <a:off x="1508773" y="429209"/>
              <a:ext cx="1146223" cy="100911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721" name="线条"/>
            <p:cNvSpPr/>
            <p:nvPr/>
          </p:nvSpPr>
          <p:spPr>
            <a:xfrm flipV="1">
              <a:off x="998195" y="427024"/>
              <a:ext cx="33356" cy="107422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722" name="线条"/>
            <p:cNvSpPr/>
            <p:nvPr/>
          </p:nvSpPr>
          <p:spPr>
            <a:xfrm flipV="1">
              <a:off x="125797" y="422606"/>
              <a:ext cx="557852" cy="53905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724" name="图像" descr="图像"/>
          <p:cNvPicPr>
            <a:picLocks noChangeAspect="1"/>
          </p:cNvPicPr>
          <p:nvPr/>
        </p:nvPicPr>
        <p:blipFill>
          <a:blip r:embed="rId2"/>
          <a:stretch>
            <a:fillRect/>
          </a:stretch>
        </p:blipFill>
        <p:spPr>
          <a:xfrm>
            <a:off x="1154603" y="7637824"/>
            <a:ext cx="10477501" cy="1651001"/>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27" name="Knapsack problem:  bottom-up dynamic programming demo"/>
          <p:cNvSpPr txBox="1">
            <a:spLocks noGrp="1"/>
          </p:cNvSpPr>
          <p:nvPr>
            <p:ph type="title"/>
          </p:nvPr>
        </p:nvSpPr>
        <p:spPr>
          <a:prstGeom prst="rect">
            <a:avLst/>
          </a:prstGeom>
        </p:spPr>
        <p:txBody>
          <a:bodyPr/>
          <a:lstStyle/>
          <a:p>
            <a:r>
              <a:t>Knapsack problem:  bottom-up dynamic programming demo</a:t>
            </a:r>
          </a:p>
        </p:txBody>
      </p:sp>
      <p:sp>
        <p:nvSpPr>
          <p:cNvPr id="728"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46</a:t>
            </a:fld>
            <a:endParaRPr/>
          </a:p>
        </p:txBody>
      </p:sp>
      <p:graphicFrame>
        <p:nvGraphicFramePr>
          <p:cNvPr id="729" name="表格"/>
          <p:cNvGraphicFramePr/>
          <p:nvPr>
            <p:extLst>
              <p:ext uri="{D42A27DB-BD31-4B8C-83A1-F6EECF244321}">
                <p14:modId xmlns:p14="http://schemas.microsoft.com/office/powerpoint/2010/main" val="460732815"/>
              </p:ext>
            </p:extLst>
          </p:nvPr>
        </p:nvGraphicFramePr>
        <p:xfrm>
          <a:off x="1498600" y="4711700"/>
          <a:ext cx="10833099" cy="4203696"/>
        </p:xfrm>
        <a:graphic>
          <a:graphicData uri="http://schemas.openxmlformats.org/drawingml/2006/table">
            <a:tbl>
              <a:tblPr firstRow="1" firstCol="1">
                <a:tableStyleId>{8F44A2F1-9E1F-4B54-A3A2-5F16C0AD49E2}</a:tableStyleId>
              </a:tblPr>
              <a:tblGrid>
                <a:gridCol w="1712547">
                  <a:extLst>
                    <a:ext uri="{9D8B030D-6E8A-4147-A177-3AD203B41FA5}">
                      <a16:colId xmlns:a16="http://schemas.microsoft.com/office/drawing/2014/main" val="20000"/>
                    </a:ext>
                  </a:extLst>
                </a:gridCol>
                <a:gridCol w="760046">
                  <a:extLst>
                    <a:ext uri="{9D8B030D-6E8A-4147-A177-3AD203B41FA5}">
                      <a16:colId xmlns:a16="http://schemas.microsoft.com/office/drawing/2014/main" val="20001"/>
                    </a:ext>
                  </a:extLst>
                </a:gridCol>
                <a:gridCol w="760046">
                  <a:extLst>
                    <a:ext uri="{9D8B030D-6E8A-4147-A177-3AD203B41FA5}">
                      <a16:colId xmlns:a16="http://schemas.microsoft.com/office/drawing/2014/main" val="20002"/>
                    </a:ext>
                  </a:extLst>
                </a:gridCol>
                <a:gridCol w="760046">
                  <a:extLst>
                    <a:ext uri="{9D8B030D-6E8A-4147-A177-3AD203B41FA5}">
                      <a16:colId xmlns:a16="http://schemas.microsoft.com/office/drawing/2014/main" val="20003"/>
                    </a:ext>
                  </a:extLst>
                </a:gridCol>
                <a:gridCol w="760046">
                  <a:extLst>
                    <a:ext uri="{9D8B030D-6E8A-4147-A177-3AD203B41FA5}">
                      <a16:colId xmlns:a16="http://schemas.microsoft.com/office/drawing/2014/main" val="20004"/>
                    </a:ext>
                  </a:extLst>
                </a:gridCol>
                <a:gridCol w="760046">
                  <a:extLst>
                    <a:ext uri="{9D8B030D-6E8A-4147-A177-3AD203B41FA5}">
                      <a16:colId xmlns:a16="http://schemas.microsoft.com/office/drawing/2014/main" val="20005"/>
                    </a:ext>
                  </a:extLst>
                </a:gridCol>
                <a:gridCol w="760046">
                  <a:extLst>
                    <a:ext uri="{9D8B030D-6E8A-4147-A177-3AD203B41FA5}">
                      <a16:colId xmlns:a16="http://schemas.microsoft.com/office/drawing/2014/main" val="20006"/>
                    </a:ext>
                  </a:extLst>
                </a:gridCol>
                <a:gridCol w="760046">
                  <a:extLst>
                    <a:ext uri="{9D8B030D-6E8A-4147-A177-3AD203B41FA5}">
                      <a16:colId xmlns:a16="http://schemas.microsoft.com/office/drawing/2014/main" val="20007"/>
                    </a:ext>
                  </a:extLst>
                </a:gridCol>
                <a:gridCol w="760046">
                  <a:extLst>
                    <a:ext uri="{9D8B030D-6E8A-4147-A177-3AD203B41FA5}">
                      <a16:colId xmlns:a16="http://schemas.microsoft.com/office/drawing/2014/main" val="20008"/>
                    </a:ext>
                  </a:extLst>
                </a:gridCol>
                <a:gridCol w="760046">
                  <a:extLst>
                    <a:ext uri="{9D8B030D-6E8A-4147-A177-3AD203B41FA5}">
                      <a16:colId xmlns:a16="http://schemas.microsoft.com/office/drawing/2014/main" val="20009"/>
                    </a:ext>
                  </a:extLst>
                </a:gridCol>
                <a:gridCol w="760046">
                  <a:extLst>
                    <a:ext uri="{9D8B030D-6E8A-4147-A177-3AD203B41FA5}">
                      <a16:colId xmlns:a16="http://schemas.microsoft.com/office/drawing/2014/main" val="20010"/>
                    </a:ext>
                  </a:extLst>
                </a:gridCol>
                <a:gridCol w="760046">
                  <a:extLst>
                    <a:ext uri="{9D8B030D-6E8A-4147-A177-3AD203B41FA5}">
                      <a16:colId xmlns:a16="http://schemas.microsoft.com/office/drawing/2014/main" val="20011"/>
                    </a:ext>
                  </a:extLst>
                </a:gridCol>
                <a:gridCol w="760046">
                  <a:extLst>
                    <a:ext uri="{9D8B030D-6E8A-4147-A177-3AD203B41FA5}">
                      <a16:colId xmlns:a16="http://schemas.microsoft.com/office/drawing/2014/main" val="20012"/>
                    </a:ext>
                  </a:extLst>
                </a:gridCol>
              </a:tblGrid>
              <a:tr h="600528">
                <a:tc>
                  <a:txBody>
                    <a:bodyPr/>
                    <a:lstStyle/>
                    <a:p>
                      <a:pPr marL="58702" marR="58702" defTabSz="1295400">
                        <a:lnSpc>
                          <a:spcPct val="130000"/>
                        </a:lnSpc>
                        <a:tabLst/>
                        <a:defRPr sz="1800">
                          <a:uFill>
                            <a:solidFill>
                              <a:srgbClr val="000000"/>
                            </a:solidFill>
                          </a:uFill>
                        </a:defRPr>
                      </a:pPr>
                      <a:endParaRPr/>
                    </a:p>
                  </a:txBody>
                  <a:tcPr marL="50800" marR="50800" marT="50800" marB="50800" anchor="ctr" horzOverflow="overflow">
                    <a:lnL w="28575">
                      <a:miter lim="400000"/>
                    </a:lnL>
                    <a:noFill/>
                  </a:tcPr>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0</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2</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3</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4</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5</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6</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7</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8</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9</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10</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11</a:t>
                      </a:r>
                    </a:p>
                  </a:txBody>
                  <a:tcPr marL="50800" marR="50800" marT="50800" marB="50800" anchor="ctr" horzOverflow="overflow">
                    <a:lnR w="28575">
                      <a:miter lim="400000"/>
                    </a:lnR>
                  </a:tcPr>
                </a:tc>
                <a:extLst>
                  <a:ext uri="{0D108BD9-81ED-4DB2-BD59-A6C34878D82A}">
                    <a16:rowId xmlns:a16="http://schemas.microsoft.com/office/drawing/2014/main" val="10000"/>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dirty="0">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lnR w="28575">
                      <a:miter lim="400000"/>
                    </a:lnR>
                  </a:tcPr>
                </a:tc>
                <a:extLst>
                  <a:ext uri="{0D108BD9-81ED-4DB2-BD59-A6C34878D82A}">
                    <a16:rowId xmlns:a16="http://schemas.microsoft.com/office/drawing/2014/main" val="10001"/>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dirty="0">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lnR w="28575">
                      <a:miter lim="400000"/>
                    </a:lnR>
                  </a:tcPr>
                </a:tc>
                <a:extLst>
                  <a:ext uri="{0D108BD9-81ED-4DB2-BD59-A6C34878D82A}">
                    <a16:rowId xmlns:a16="http://schemas.microsoft.com/office/drawing/2014/main" val="10002"/>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R w="28575">
                      <a:miter lim="400000"/>
                    </a:lnR>
                  </a:tcPr>
                </a:tc>
                <a:extLst>
                  <a:ext uri="{0D108BD9-81ED-4DB2-BD59-A6C34878D82A}">
                    <a16:rowId xmlns:a16="http://schemas.microsoft.com/office/drawing/2014/main" val="10003"/>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24</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lnR w="28575">
                      <a:miter lim="400000"/>
                    </a:lnR>
                  </a:tcPr>
                </a:tc>
                <a:extLst>
                  <a:ext uri="{0D108BD9-81ED-4DB2-BD59-A6C34878D82A}">
                    <a16:rowId xmlns:a16="http://schemas.microsoft.com/office/drawing/2014/main" val="10004"/>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4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22</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24</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40</a:t>
                      </a:r>
                    </a:p>
                  </a:txBody>
                  <a:tcPr marL="50800" marR="50800" marT="50800" marB="50800" anchor="ctr" horzOverflow="overflow">
                    <a:lnR w="28575">
                      <a:miter lim="400000"/>
                    </a:lnR>
                  </a:tcPr>
                </a:tc>
                <a:extLst>
                  <a:ext uri="{0D108BD9-81ED-4DB2-BD59-A6C34878D82A}">
                    <a16:rowId xmlns:a16="http://schemas.microsoft.com/office/drawing/2014/main" val="10005"/>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4, 5 }</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22</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28</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34</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35</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dirty="0">
                          <a:uFill>
                            <a:solidFill>
                              <a:srgbClr val="000000"/>
                            </a:solidFill>
                          </a:uFill>
                        </a:rPr>
                        <a:t>40</a:t>
                      </a: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6"/>
                  </a:ext>
                </a:extLst>
              </a:tr>
            </a:tbl>
          </a:graphicData>
        </a:graphic>
      </p:graphicFrame>
      <p:grpSp>
        <p:nvGrpSpPr>
          <p:cNvPr id="733" name="成组"/>
          <p:cNvGrpSpPr/>
          <p:nvPr/>
        </p:nvGrpSpPr>
        <p:grpSpPr>
          <a:xfrm>
            <a:off x="849709" y="4330700"/>
            <a:ext cx="11467704" cy="4787900"/>
            <a:chOff x="436562" y="0"/>
            <a:chExt cx="11467703" cy="4787900"/>
          </a:xfrm>
        </p:grpSpPr>
        <p:sp>
          <p:nvSpPr>
            <p:cNvPr id="730" name="weight limit w"/>
            <p:cNvSpPr/>
            <p:nvPr/>
          </p:nvSpPr>
          <p:spPr>
            <a:xfrm>
              <a:off x="751200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weight limit w</a:t>
              </a:r>
            </a:p>
          </p:txBody>
        </p:sp>
        <p:sp>
          <p:nvSpPr>
            <p:cNvPr id="731" name="subset of items…"/>
            <p:cNvSpPr/>
            <p:nvPr/>
          </p:nvSpPr>
          <p:spPr>
            <a:xfrm>
              <a:off x="436562" y="23749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defRPr b="1">
                  <a:solidFill>
                    <a:srgbClr val="000000"/>
                  </a:solidFill>
                  <a:latin typeface="Lucida Grande"/>
                  <a:ea typeface="Lucida Grande"/>
                  <a:cs typeface="Lucida Grande"/>
                  <a:sym typeface="Lucida Grande"/>
                </a:defRPr>
              </a:pPr>
              <a:r>
                <a:t>subset</a:t>
              </a:r>
              <a:br/>
              <a:r>
                <a:t>of items</a:t>
              </a:r>
            </a:p>
            <a:p>
              <a:pPr>
                <a:defRPr b="1">
                  <a:solidFill>
                    <a:srgbClr val="000000"/>
                  </a:solidFill>
                  <a:latin typeface="Lucida Grande"/>
                  <a:ea typeface="Lucida Grande"/>
                  <a:cs typeface="Lucida Grande"/>
                  <a:sym typeface="Lucida Grande"/>
                </a:defRPr>
              </a:pPr>
              <a:r>
                <a:t>1, …, i</a:t>
              </a:r>
            </a:p>
          </p:txBody>
        </p:sp>
        <p:sp>
          <p:nvSpPr>
            <p:cNvPr id="732" name="OPT(i, w) = max-profit subset of items 1, …, i with weight limit w."/>
            <p:cNvSpPr/>
            <p:nvPr/>
          </p:nvSpPr>
          <p:spPr>
            <a:xfrm>
              <a:off x="1299765" y="4787900"/>
              <a:ext cx="106045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OPT(i, w) = max-profit subset of items 1, …, i with weight limit w.</a:t>
              </a:r>
            </a:p>
          </p:txBody>
        </p:sp>
      </p:grpSp>
      <p:sp>
        <p:nvSpPr>
          <p:cNvPr id="734" name="线条"/>
          <p:cNvSpPr/>
          <p:nvPr/>
        </p:nvSpPr>
        <p:spPr>
          <a:xfrm flipV="1">
            <a:off x="11950700" y="8145248"/>
            <a:ext cx="1"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5" name="线条"/>
          <p:cNvSpPr/>
          <p:nvPr/>
        </p:nvSpPr>
        <p:spPr>
          <a:xfrm flipH="1" flipV="1">
            <a:off x="7619305" y="7429396"/>
            <a:ext cx="4152653" cy="536330"/>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6" name="线条"/>
          <p:cNvSpPr/>
          <p:nvPr/>
        </p:nvSpPr>
        <p:spPr>
          <a:xfrm flipH="1" flipV="1">
            <a:off x="3771900" y="6781802"/>
            <a:ext cx="3403601" cy="595981"/>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7" name="线条"/>
          <p:cNvSpPr/>
          <p:nvPr/>
        </p:nvSpPr>
        <p:spPr>
          <a:xfrm flipV="1">
            <a:off x="3568700" y="5778500"/>
            <a:ext cx="0"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8" name="线条"/>
          <p:cNvSpPr/>
          <p:nvPr/>
        </p:nvSpPr>
        <p:spPr>
          <a:xfrm flipV="1">
            <a:off x="3568700" y="6388099"/>
            <a:ext cx="0"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9" name="圆形"/>
          <p:cNvSpPr/>
          <p:nvPr/>
        </p:nvSpPr>
        <p:spPr>
          <a:xfrm>
            <a:off x="11760200" y="8432800"/>
            <a:ext cx="355600" cy="355600"/>
          </a:xfrm>
          <a:prstGeom prst="ellipse">
            <a:avLst/>
          </a:prstGeom>
          <a:ln w="25400">
            <a:solidFill>
              <a:srgbClr val="8D3124"/>
            </a:solidFill>
            <a:miter lim="400000"/>
          </a:ln>
        </p:spPr>
        <p:txBody>
          <a:bodyPr lIns="139700" tIns="139700" rIns="139700" bIns="139700" anchor="ctr"/>
          <a:lstStyle/>
          <a:p>
            <a:pPr marL="61411" marR="61411" algn="l" defTabSz="457200">
              <a:defRPr sz="2200">
                <a:solidFill>
                  <a:srgbClr val="000000"/>
                </a:solidFill>
              </a:defRPr>
            </a:pPr>
            <a:endParaRPr/>
          </a:p>
        </p:txBody>
      </p:sp>
      <p:pic>
        <p:nvPicPr>
          <p:cNvPr id="740" name="图像" descr="图像"/>
          <p:cNvPicPr>
            <a:picLocks noChangeAspect="1"/>
          </p:cNvPicPr>
          <p:nvPr/>
        </p:nvPicPr>
        <p:blipFill>
          <a:blip r:embed="rId3"/>
          <a:stretch>
            <a:fillRect/>
          </a:stretch>
        </p:blipFill>
        <p:spPr>
          <a:xfrm>
            <a:off x="3961287" y="2106642"/>
            <a:ext cx="8406305" cy="1372889"/>
          </a:xfrm>
          <a:prstGeom prst="rect">
            <a:avLst/>
          </a:prstGeom>
          <a:ln w="12700">
            <a:miter lim="400000"/>
          </a:ln>
        </p:spPr>
      </p:pic>
      <p:graphicFrame>
        <p:nvGraphicFramePr>
          <p:cNvPr id="741" name="成组"/>
          <p:cNvGraphicFramePr/>
          <p:nvPr>
            <p:extLst>
              <p:ext uri="{D42A27DB-BD31-4B8C-83A1-F6EECF244321}">
                <p14:modId xmlns:p14="http://schemas.microsoft.com/office/powerpoint/2010/main" val="4145466588"/>
              </p:ext>
            </p:extLst>
          </p:nvPr>
        </p:nvGraphicFramePr>
        <p:xfrm>
          <a:off x="272625" y="1303046"/>
          <a:ext cx="3331626" cy="2964180"/>
        </p:xfrm>
        <a:graphic>
          <a:graphicData uri="http://schemas.openxmlformats.org/drawingml/2006/table">
            <a:tbl>
              <a:tblPr firstRow="1">
                <a:tableStyleId>{8F44A2F1-9E1F-4B54-A3A2-5F16C0AD49E2}</a:tableStyleId>
              </a:tblPr>
              <a:tblGrid>
                <a:gridCol w="1110542">
                  <a:extLst>
                    <a:ext uri="{9D8B030D-6E8A-4147-A177-3AD203B41FA5}">
                      <a16:colId xmlns:a16="http://schemas.microsoft.com/office/drawing/2014/main" val="20000"/>
                    </a:ext>
                  </a:extLst>
                </a:gridCol>
                <a:gridCol w="1110542">
                  <a:extLst>
                    <a:ext uri="{9D8B030D-6E8A-4147-A177-3AD203B41FA5}">
                      <a16:colId xmlns:a16="http://schemas.microsoft.com/office/drawing/2014/main" val="20001"/>
                    </a:ext>
                  </a:extLst>
                </a:gridCol>
                <a:gridCol w="1110542">
                  <a:extLst>
                    <a:ext uri="{9D8B030D-6E8A-4147-A177-3AD203B41FA5}">
                      <a16:colId xmlns:a16="http://schemas.microsoft.com/office/drawing/2014/main" val="20002"/>
                    </a:ext>
                  </a:extLst>
                </a:gridCol>
              </a:tblGrid>
              <a:tr h="476033">
                <a:tc>
                  <a:txBody>
                    <a:bodyPr/>
                    <a:lstStyle/>
                    <a:p>
                      <a:pPr marL="58702" marR="58702" defTabSz="1295400">
                        <a:lnSpc>
                          <a:spcPct val="130000"/>
                        </a:lnSpc>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lnSpc>
                          <a:spcPct val="130000"/>
                        </a:lnSpc>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lnSpc>
                          <a:spcPct val="130000"/>
                        </a:lnSpc>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lnSpc>
                          <a:spcPct val="130000"/>
                        </a:lnSpc>
                        <a:tabLst/>
                        <a:defRPr sz="1800"/>
                      </a:pPr>
                      <a:r>
                        <a:rPr sz="2200" dirty="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dirty="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dirty="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73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73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73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73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6" nodeType="clickEffect">
                                  <p:stCondLst>
                                    <p:cond delay="0"/>
                                  </p:stCondLst>
                                  <p:iterate>
                                    <p:tmAbs val="0"/>
                                  </p:iterate>
                                  <p:childTnLst>
                                    <p:set>
                                      <p:cBhvr>
                                        <p:cTn id="25" fill="hold"/>
                                        <p:tgtEl>
                                          <p:spTgt spid="7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7" nodeType="clickEffect">
                                  <p:stCondLst>
                                    <p:cond delay="0"/>
                                  </p:stCondLst>
                                  <p:iterate>
                                    <p:tmAbs val="0"/>
                                  </p:iterate>
                                  <p:childTnLst>
                                    <p:set>
                                      <p:cBhvr>
                                        <p:cTn id="29" fill="hold"/>
                                        <p:tgtEl>
                                          <p:spTgt spid="73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8" nodeType="clickEffect">
                                  <p:stCondLst>
                                    <p:cond delay="0"/>
                                  </p:stCondLst>
                                  <p:iterate>
                                    <p:tmAbs val="0"/>
                                  </p:iterate>
                                  <p:childTnLst>
                                    <p:set>
                                      <p:cBhvr>
                                        <p:cTn id="33" fill="hold"/>
                                        <p:tgtEl>
                                          <p:spTgt spid="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 grpId="1" animBg="1" advAuto="0"/>
      <p:bldP spid="733" grpId="2" animBg="1" advAuto="0"/>
      <p:bldP spid="734" grpId="4" animBg="1" advAuto="0"/>
      <p:bldP spid="735" grpId="5" animBg="1" advAuto="0"/>
      <p:bldP spid="736" grpId="6" animBg="1" advAuto="0"/>
      <p:bldP spid="737" grpId="8" animBg="1" advAuto="0"/>
      <p:bldP spid="738" grpId="7" animBg="1" advAuto="0"/>
      <p:bldP spid="739" grpId="3"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46" name="Knapsack problem:  running time"/>
          <p:cNvSpPr txBox="1">
            <a:spLocks noGrp="1"/>
          </p:cNvSpPr>
          <p:nvPr>
            <p:ph type="title"/>
          </p:nvPr>
        </p:nvSpPr>
        <p:spPr>
          <a:prstGeom prst="rect">
            <a:avLst/>
          </a:prstGeom>
        </p:spPr>
        <p:txBody>
          <a:bodyPr/>
          <a:lstStyle/>
          <a:p>
            <a:r>
              <a:t>Knapsack problem:  running time</a:t>
            </a:r>
          </a:p>
        </p:txBody>
      </p:sp>
      <p:sp>
        <p:nvSpPr>
          <p:cNvPr id="747" name="Theorem.  The DP algorithm solves the knapsack problem with n items and maximum weight W in Θ(n W) time and Θ(n W) space.…"/>
          <p:cNvSpPr txBox="1">
            <a:spLocks noGrp="1"/>
          </p:cNvSpPr>
          <p:nvPr>
            <p:ph type="body" idx="1"/>
          </p:nvPr>
        </p:nvSpPr>
        <p:spPr>
          <a:prstGeom prst="rect">
            <a:avLst/>
          </a:prstGeom>
        </p:spPr>
        <p:txBody>
          <a:bodyPr/>
          <a:lstStyle/>
          <a:p>
            <a:r>
              <a:t>Theorem.  </a:t>
            </a:r>
            <a:r>
              <a:rPr>
                <a:solidFill>
                  <a:srgbClr val="000000"/>
                </a:solidFill>
              </a:rPr>
              <a:t>The DP algorithm solves the knapsack problem with </a:t>
            </a:r>
            <a:r>
              <a:rPr i="1">
                <a:solidFill>
                  <a:srgbClr val="000000"/>
                </a:solidFill>
                <a:latin typeface="Times"/>
                <a:ea typeface="Times"/>
                <a:cs typeface="Times"/>
                <a:sym typeface="Times"/>
              </a:rPr>
              <a:t>n</a:t>
            </a:r>
            <a:r>
              <a:rPr>
                <a:solidFill>
                  <a:srgbClr val="000000"/>
                </a:solidFill>
              </a:rPr>
              <a:t> items</a:t>
            </a:r>
            <a:br>
              <a:rPr>
                <a:solidFill>
                  <a:srgbClr val="000000"/>
                </a:solidFill>
              </a:rPr>
            </a:br>
            <a:r>
              <a:rPr>
                <a:solidFill>
                  <a:srgbClr val="000000"/>
                </a:solidFill>
              </a:rPr>
              <a:t>and maximum weight </a:t>
            </a:r>
            <a:r>
              <a:rPr i="1">
                <a:solidFill>
                  <a:srgbClr val="000000"/>
                </a:solidFill>
                <a:latin typeface="Times"/>
                <a:ea typeface="Times"/>
                <a:cs typeface="Times"/>
                <a:sym typeface="Times"/>
              </a:rPr>
              <a:t>W</a:t>
            </a:r>
            <a:r>
              <a:rPr>
                <a:solidFill>
                  <a:srgbClr val="000000"/>
                </a:solidFill>
              </a:rPr>
              <a:t> in </a:t>
            </a:r>
            <a:r>
              <a:rPr>
                <a:solidFill>
                  <a:srgbClr val="000000"/>
                </a:solidFill>
                <a:latin typeface="Times"/>
                <a:ea typeface="Times"/>
                <a:cs typeface="Times"/>
                <a:sym typeface="Times"/>
              </a:rPr>
              <a:t>Θ(</a:t>
            </a:r>
            <a:r>
              <a:rPr i="1">
                <a:solidFill>
                  <a:srgbClr val="000000"/>
                </a:solidFill>
                <a:latin typeface="Times"/>
                <a:ea typeface="Times"/>
                <a:cs typeface="Times"/>
                <a:sym typeface="Times"/>
              </a:rPr>
              <a:t>n W</a:t>
            </a:r>
            <a:r>
              <a:rPr>
                <a:solidFill>
                  <a:srgbClr val="000000"/>
                </a:solidFill>
                <a:latin typeface="Times"/>
                <a:ea typeface="Times"/>
                <a:cs typeface="Times"/>
                <a:sym typeface="Times"/>
              </a:rPr>
              <a:t>) </a:t>
            </a:r>
            <a:r>
              <a:rPr>
                <a:solidFill>
                  <a:srgbClr val="000000"/>
                </a:solidFill>
              </a:rPr>
              <a:t>time and</a:t>
            </a:r>
            <a:r>
              <a:rPr>
                <a:solidFill>
                  <a:srgbClr val="000000"/>
                </a:solidFill>
                <a:latin typeface="Times"/>
                <a:ea typeface="Times"/>
                <a:cs typeface="Times"/>
                <a:sym typeface="Times"/>
              </a:rPr>
              <a:t> Θ(</a:t>
            </a:r>
            <a:r>
              <a:rPr i="1">
                <a:solidFill>
                  <a:srgbClr val="000000"/>
                </a:solidFill>
                <a:latin typeface="Times"/>
                <a:ea typeface="Times"/>
                <a:cs typeface="Times"/>
                <a:sym typeface="Times"/>
              </a:rPr>
              <a:t>n W</a:t>
            </a:r>
            <a:r>
              <a:rPr>
                <a:solidFill>
                  <a:srgbClr val="000000"/>
                </a:solidFill>
                <a:latin typeface="Times"/>
                <a:ea typeface="Times"/>
                <a:cs typeface="Times"/>
                <a:sym typeface="Times"/>
              </a:rPr>
              <a:t>)</a:t>
            </a:r>
            <a:r>
              <a:rPr>
                <a:solidFill>
                  <a:srgbClr val="000000"/>
                </a:solidFill>
              </a:rPr>
              <a:t> space.</a:t>
            </a:r>
          </a:p>
          <a:p>
            <a:r>
              <a:t>Pf.</a:t>
            </a:r>
          </a:p>
          <a:p>
            <a:pPr lvl="1"/>
            <a:r>
              <a:t>Takes </a:t>
            </a:r>
            <a:r>
              <a:rPr i="1">
                <a:latin typeface="Times"/>
                <a:ea typeface="Times"/>
                <a:cs typeface="Times"/>
                <a:sym typeface="Times"/>
              </a:rPr>
              <a:t>O</a:t>
            </a:r>
            <a:r>
              <a:rPr>
                <a:latin typeface="Times"/>
                <a:ea typeface="Times"/>
                <a:cs typeface="Times"/>
                <a:sym typeface="Times"/>
              </a:rPr>
              <a:t>(1)</a:t>
            </a:r>
            <a:r>
              <a:t> time per table entry.</a:t>
            </a:r>
          </a:p>
          <a:p>
            <a:pPr lvl="1"/>
            <a:r>
              <a:t>There are </a:t>
            </a:r>
            <a:r>
              <a:rPr>
                <a:latin typeface="Times"/>
                <a:ea typeface="Times"/>
                <a:cs typeface="Times"/>
                <a:sym typeface="Times"/>
              </a:rPr>
              <a:t>Θ(</a:t>
            </a:r>
            <a:r>
              <a:rPr i="1">
                <a:latin typeface="Times"/>
                <a:ea typeface="Times"/>
                <a:cs typeface="Times"/>
                <a:sym typeface="Times"/>
              </a:rPr>
              <a:t>n W</a:t>
            </a:r>
            <a:r>
              <a:rPr>
                <a:latin typeface="Times"/>
                <a:ea typeface="Times"/>
                <a:cs typeface="Times"/>
                <a:sym typeface="Times"/>
              </a:rPr>
              <a:t>) </a:t>
            </a:r>
            <a:r>
              <a:t>table entries.</a:t>
            </a:r>
          </a:p>
          <a:p>
            <a:pPr lvl="1"/>
            <a:r>
              <a:t>After computing optimal values, can trace back to find solution:</a:t>
            </a:r>
            <a:br/>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 </a:t>
            </a:r>
            <a:r>
              <a:t>takes item </a:t>
            </a:r>
            <a:r>
              <a:rPr i="1">
                <a:latin typeface="Times"/>
                <a:ea typeface="Times"/>
                <a:cs typeface="Times"/>
                <a:sym typeface="Times"/>
              </a:rPr>
              <a:t>i</a:t>
            </a:r>
            <a:r>
              <a:t> iff </a:t>
            </a:r>
            <a:r>
              <a:rPr i="1">
                <a:latin typeface="Times"/>
                <a:ea typeface="Times"/>
                <a:cs typeface="Times"/>
                <a:sym typeface="Times"/>
              </a:rPr>
              <a:t>M</a:t>
            </a:r>
            <a:r>
              <a:rPr>
                <a:latin typeface="Times"/>
                <a:ea typeface="Times"/>
                <a:cs typeface="Times"/>
                <a:sym typeface="Times"/>
              </a:rPr>
              <a:t> [</a:t>
            </a:r>
            <a:r>
              <a:rPr i="1">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w</a:t>
            </a:r>
            <a:r>
              <a:rPr>
                <a:latin typeface="Times"/>
                <a:ea typeface="Times"/>
                <a:cs typeface="Times"/>
                <a:sym typeface="Times"/>
              </a:rPr>
              <a:t>]  &gt;  </a:t>
            </a:r>
            <a:r>
              <a:rPr i="1">
                <a:latin typeface="Times"/>
                <a:ea typeface="Times"/>
                <a:cs typeface="Times"/>
                <a:sym typeface="Times"/>
              </a:rPr>
              <a:t>M</a:t>
            </a:r>
            <a:r>
              <a:rPr>
                <a:latin typeface="Times"/>
                <a:ea typeface="Times"/>
                <a:cs typeface="Times"/>
                <a:sym typeface="Times"/>
              </a:rPr>
              <a:t> [</a:t>
            </a:r>
            <a:r>
              <a:rPr i="1">
                <a:latin typeface="Times"/>
                <a:ea typeface="Times"/>
                <a:cs typeface="Times"/>
                <a:sym typeface="Times"/>
              </a:rPr>
              <a:t>i</a:t>
            </a:r>
            <a:r>
              <a:rPr>
                <a:latin typeface="Times"/>
                <a:ea typeface="Times"/>
                <a:cs typeface="Times"/>
                <a:sym typeface="Times"/>
              </a:rPr>
              <a:t> – 1, </a:t>
            </a:r>
            <a:r>
              <a:rPr i="1">
                <a:latin typeface="Times"/>
                <a:ea typeface="Times"/>
                <a:cs typeface="Times"/>
                <a:sym typeface="Times"/>
              </a:rPr>
              <a:t>w</a:t>
            </a:r>
            <a:r>
              <a:rPr>
                <a:latin typeface="Times"/>
                <a:ea typeface="Times"/>
                <a:cs typeface="Times"/>
                <a:sym typeface="Times"/>
              </a:rPr>
              <a:t>]</a:t>
            </a:r>
            <a:r>
              <a:t>.   ▪</a:t>
            </a:r>
          </a:p>
        </p:txBody>
      </p:sp>
      <p:sp>
        <p:nvSpPr>
          <p:cNvPr id="748"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47</a:t>
            </a:fld>
            <a:endParaRPr/>
          </a:p>
        </p:txBody>
      </p:sp>
      <p:grpSp>
        <p:nvGrpSpPr>
          <p:cNvPr id="751" name="成组"/>
          <p:cNvGrpSpPr/>
          <p:nvPr/>
        </p:nvGrpSpPr>
        <p:grpSpPr>
          <a:xfrm>
            <a:off x="8013700" y="2273300"/>
            <a:ext cx="2819756" cy="1485900"/>
            <a:chOff x="0" y="0"/>
            <a:chExt cx="2819755" cy="1485900"/>
          </a:xfrm>
        </p:grpSpPr>
        <p:sp>
          <p:nvSpPr>
            <p:cNvPr id="749" name="weights are integers…"/>
            <p:cNvSpPr/>
            <p:nvPr/>
          </p:nvSpPr>
          <p:spPr>
            <a:xfrm>
              <a:off x="1549755" y="2159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t>weights are integers</a:t>
              </a:r>
            </a:p>
            <a:p>
              <a:pPr>
                <a:lnSpc>
                  <a:spcPts val="2000"/>
                </a:lnSpc>
              </a:pPr>
              <a:r>
                <a:t>between </a:t>
              </a:r>
              <a:r>
                <a:rPr sz="1800">
                  <a:latin typeface="Times"/>
                  <a:ea typeface="Times"/>
                  <a:cs typeface="Times"/>
                  <a:sym typeface="Times"/>
                </a:rPr>
                <a:t>1</a:t>
              </a:r>
              <a:r>
                <a:t> and </a:t>
              </a:r>
              <a:r>
                <a:rPr sz="1800" i="1">
                  <a:latin typeface="Times"/>
                  <a:ea typeface="Times"/>
                  <a:cs typeface="Times"/>
                  <a:sym typeface="Times"/>
                </a:rPr>
                <a:t>W</a:t>
              </a:r>
            </a:p>
          </p:txBody>
        </p:sp>
        <p:sp>
          <p:nvSpPr>
            <p:cNvPr id="750" name="线条"/>
            <p:cNvSpPr/>
            <p:nvPr/>
          </p:nvSpPr>
          <p:spPr>
            <a:xfrm>
              <a:off x="0" y="0"/>
              <a:ext cx="414431" cy="25589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3" name="Does there exist a poly-time algorithm for the knapsack problem?…"/>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Does there exist a poly-time algorithm for the knapsack problem?</a:t>
            </a:r>
            <a:br/>
            <a:endParaRPr/>
          </a:p>
          <a:p>
            <a:pPr lvl="1">
              <a:lnSpc>
                <a:spcPts val="3800"/>
              </a:lnSpc>
            </a:pPr>
            <a:r>
              <a:rPr b="0">
                <a:solidFill>
                  <a:srgbClr val="000000"/>
                </a:solidFill>
              </a:rPr>
              <a:t>Yes, because the DP algorithm takes </a:t>
            </a: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W</a:t>
            </a:r>
            <a:r>
              <a:rPr b="0">
                <a:solidFill>
                  <a:srgbClr val="000000"/>
                </a:solidFill>
                <a:latin typeface="Times"/>
                <a:ea typeface="Times"/>
                <a:cs typeface="Times"/>
                <a:sym typeface="Times"/>
              </a:rPr>
              <a:t>)</a:t>
            </a:r>
            <a:r>
              <a:rPr b="0">
                <a:solidFill>
                  <a:srgbClr val="000000"/>
                </a:solidFill>
              </a:rPr>
              <a:t> time.</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No, because </a:t>
            </a: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W</a:t>
            </a:r>
            <a:r>
              <a:rPr b="0">
                <a:solidFill>
                  <a:srgbClr val="000000"/>
                </a:solidFill>
                <a:latin typeface="Times"/>
                <a:ea typeface="Times"/>
                <a:cs typeface="Times"/>
                <a:sym typeface="Times"/>
              </a:rPr>
              <a:t>)</a:t>
            </a:r>
            <a:r>
              <a:rPr b="0">
                <a:solidFill>
                  <a:srgbClr val="000000"/>
                </a:solidFill>
              </a:rPr>
              <a:t> is not a polynomial function of the input size.</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No, because the problem is </a:t>
            </a:r>
            <a:r>
              <a:rPr>
                <a:solidFill>
                  <a:srgbClr val="000000"/>
                </a:solidFill>
              </a:rPr>
              <a:t>NP</a:t>
            </a:r>
            <a:r>
              <a:rPr b="0">
                <a:solidFill>
                  <a:srgbClr val="000000"/>
                </a:solidFill>
              </a:rPr>
              <a:t>-hard.</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Unknown.</a:t>
            </a:r>
          </a:p>
        </p:txBody>
      </p:sp>
      <p:sp>
        <p:nvSpPr>
          <p:cNvPr id="754"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48</a:t>
            </a:fld>
            <a:endParaRPr/>
          </a:p>
        </p:txBody>
      </p:sp>
      <p:sp>
        <p:nvSpPr>
          <p:cNvPr id="755" name="Dynamic programming:  quiz 4"/>
          <p:cNvSpPr txBox="1">
            <a:spLocks noGrp="1"/>
          </p:cNvSpPr>
          <p:nvPr>
            <p:ph type="title"/>
          </p:nvPr>
        </p:nvSpPr>
        <p:spPr>
          <a:prstGeom prst="rect">
            <a:avLst/>
          </a:prstGeom>
        </p:spPr>
        <p:txBody>
          <a:bodyPr/>
          <a:lstStyle/>
          <a:p>
            <a:r>
              <a:t>Dynamic programming:  quiz 4</a:t>
            </a:r>
          </a:p>
        </p:txBody>
      </p:sp>
      <p:sp>
        <p:nvSpPr>
          <p:cNvPr id="756" name="圆角矩形"/>
          <p:cNvSpPr/>
          <p:nvPr/>
        </p:nvSpPr>
        <p:spPr>
          <a:xfrm>
            <a:off x="1054100" y="4343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757" name="圆角矩形"/>
          <p:cNvSpPr/>
          <p:nvPr/>
        </p:nvSpPr>
        <p:spPr>
          <a:xfrm>
            <a:off x="1054100" y="4343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grpSp>
        <p:nvGrpSpPr>
          <p:cNvPr id="760" name="成组"/>
          <p:cNvGrpSpPr/>
          <p:nvPr/>
        </p:nvGrpSpPr>
        <p:grpSpPr>
          <a:xfrm>
            <a:off x="9372598" y="2590800"/>
            <a:ext cx="3042363" cy="1270000"/>
            <a:chOff x="0" y="0"/>
            <a:chExt cx="3042361" cy="1270000"/>
          </a:xfrm>
        </p:grpSpPr>
        <p:sp>
          <p:nvSpPr>
            <p:cNvPr id="758" name="“pseudo-polynomial”"/>
            <p:cNvSpPr/>
            <p:nvPr/>
          </p:nvSpPr>
          <p:spPr>
            <a:xfrm>
              <a:off x="1772361"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“pseudo-polynomial”</a:t>
              </a:r>
            </a:p>
          </p:txBody>
        </p:sp>
        <p:sp>
          <p:nvSpPr>
            <p:cNvPr id="759" name="线条"/>
            <p:cNvSpPr/>
            <p:nvPr/>
          </p:nvSpPr>
          <p:spPr>
            <a:xfrm>
              <a:off x="0" y="103494"/>
              <a:ext cx="541433"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61" name="矩形"/>
          <p:cNvSpPr/>
          <p:nvPr/>
        </p:nvSpPr>
        <p:spPr>
          <a:xfrm>
            <a:off x="9189380" y="2366494"/>
            <a:ext cx="3044489" cy="634946"/>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grpSp>
        <p:nvGrpSpPr>
          <p:cNvPr id="764" name="成组"/>
          <p:cNvGrpSpPr/>
          <p:nvPr/>
        </p:nvGrpSpPr>
        <p:grpSpPr>
          <a:xfrm>
            <a:off x="2920998" y="4929494"/>
            <a:ext cx="3362376" cy="1674756"/>
            <a:chOff x="0" y="0"/>
            <a:chExt cx="3362375" cy="1674755"/>
          </a:xfrm>
        </p:grpSpPr>
        <p:sp>
          <p:nvSpPr>
            <p:cNvPr id="762" name="equivalent to P ≠ NP conjecture…"/>
            <p:cNvSpPr/>
            <p:nvPr/>
          </p:nvSpPr>
          <p:spPr>
            <a:xfrm>
              <a:off x="2092375" y="40475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t>equivalent to </a:t>
              </a:r>
              <a:r>
                <a:rPr b="1">
                  <a:latin typeface="Lucida Grande"/>
                  <a:ea typeface="Lucida Grande"/>
                  <a:cs typeface="Lucida Grande"/>
                  <a:sym typeface="Lucida Grande"/>
                </a:rPr>
                <a:t>P</a:t>
              </a:r>
              <a:r>
                <a:t> </a:t>
              </a:r>
              <a:r>
                <a:rPr>
                  <a:latin typeface="Times"/>
                  <a:ea typeface="Times"/>
                  <a:cs typeface="Times"/>
                  <a:sym typeface="Times"/>
                </a:rPr>
                <a:t>≠</a:t>
              </a:r>
              <a:r>
                <a:t> </a:t>
              </a:r>
              <a:r>
                <a:rPr b="1">
                  <a:latin typeface="Lucida Grande"/>
                  <a:ea typeface="Lucida Grande"/>
                  <a:cs typeface="Lucida Grande"/>
                  <a:sym typeface="Lucida Grande"/>
                </a:rPr>
                <a:t>NP</a:t>
              </a:r>
              <a:r>
                <a:t> conjecture</a:t>
              </a:r>
            </a:p>
            <a:p>
              <a:pPr>
                <a:lnSpc>
                  <a:spcPts val="2000"/>
                </a:lnSpc>
              </a:pPr>
              <a:r>
                <a:t>because knapsack problem is </a:t>
              </a:r>
              <a:r>
                <a:rPr b="1">
                  <a:latin typeface="Lucida Grande"/>
                  <a:ea typeface="Lucida Grande"/>
                  <a:cs typeface="Lucida Grande"/>
                  <a:sym typeface="Lucida Grande"/>
                </a:rPr>
                <a:t>NP</a:t>
              </a:r>
              <a:r>
                <a:t>-hard</a:t>
              </a:r>
            </a:p>
          </p:txBody>
        </p:sp>
        <p:sp>
          <p:nvSpPr>
            <p:cNvPr id="763" name="线条"/>
            <p:cNvSpPr/>
            <p:nvPr/>
          </p:nvSpPr>
          <p:spPr>
            <a:xfrm>
              <a:off x="-1" y="-1"/>
              <a:ext cx="395777" cy="39577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65" name="矩形"/>
          <p:cNvSpPr/>
          <p:nvPr/>
        </p:nvSpPr>
        <p:spPr>
          <a:xfrm>
            <a:off x="2540868" y="4876800"/>
            <a:ext cx="5030933" cy="1145747"/>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76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757"/>
                                        </p:tgtEl>
                                        <p:attrNameLst>
                                          <p:attrName>style.visibility</p:attrName>
                                        </p:attrNameLst>
                                      </p:cBhvr>
                                      <p:to>
                                        <p:strVal val="hidden"/>
                                      </p:to>
                                    </p:set>
                                  </p:childTnLst>
                                </p:cTn>
                              </p:par>
                            </p:childTnLst>
                          </p:cTn>
                        </p:par>
                        <p:par>
                          <p:cTn id="11" fill="hold">
                            <p:stCondLst>
                              <p:cond delay="0"/>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7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 grpId="2" animBg="1" advAuto="0"/>
      <p:bldP spid="761" grpId="1" animBg="1" advAuto="0"/>
      <p:bldP spid="765" grpId="3"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770" name="Coin changing"/>
          <p:cNvSpPr txBox="1">
            <a:spLocks noGrp="1"/>
          </p:cNvSpPr>
          <p:nvPr>
            <p:ph type="title"/>
          </p:nvPr>
        </p:nvSpPr>
        <p:spPr>
          <a:prstGeom prst="rect">
            <a:avLst/>
          </a:prstGeom>
        </p:spPr>
        <p:txBody>
          <a:bodyPr/>
          <a:lstStyle/>
          <a:p>
            <a:r>
              <a:t>Coin changing</a:t>
            </a:r>
          </a:p>
        </p:txBody>
      </p:sp>
      <p:sp>
        <p:nvSpPr>
          <p:cNvPr id="771" name="Problem.  Given n coin denominations { c1, c2, …, cn }  and a target value V, find the fewest coins needed to make change for V (or report impossible).…"/>
          <p:cNvSpPr txBox="1">
            <a:spLocks noGrp="1"/>
          </p:cNvSpPr>
          <p:nvPr>
            <p:ph type="body" idx="1"/>
          </p:nvPr>
        </p:nvSpPr>
        <p:spPr>
          <a:prstGeom prst="rect">
            <a:avLst/>
          </a:prstGeom>
        </p:spPr>
        <p:txBody>
          <a:bodyPr/>
          <a:lstStyle/>
          <a:p>
            <a:r>
              <a:t>Problem. </a:t>
            </a:r>
            <a:r>
              <a:rPr>
                <a:solidFill>
                  <a:srgbClr val="000000"/>
                </a:solidFill>
                <a:uFill>
                  <a:solidFill>
                    <a:srgbClr val="000000"/>
                  </a:solidFill>
                </a:uFill>
              </a:rPr>
              <a:t> Given </a:t>
            </a:r>
            <a:r>
              <a:rPr i="1">
                <a:solidFill>
                  <a:srgbClr val="000000"/>
                </a:solidFill>
                <a:latin typeface="Times"/>
                <a:ea typeface="Times"/>
                <a:cs typeface="Times"/>
                <a:sym typeface="Times"/>
              </a:rPr>
              <a:t>n </a:t>
            </a:r>
            <a:r>
              <a:rPr>
                <a:solidFill>
                  <a:srgbClr val="000000"/>
                </a:solidFill>
                <a:uFill>
                  <a:solidFill>
                    <a:srgbClr val="000000"/>
                  </a:solidFill>
                </a:uFill>
              </a:rPr>
              <a:t>coin denominations </a:t>
            </a:r>
            <a:r>
              <a:rPr>
                <a:solidFill>
                  <a:srgbClr val="000000"/>
                </a:solidFill>
                <a:latin typeface="Times"/>
                <a:ea typeface="Times"/>
                <a:cs typeface="Times"/>
                <a:sym typeface="Times"/>
              </a:rPr>
              <a:t>{ </a:t>
            </a:r>
            <a:r>
              <a:rPr i="1">
                <a:solidFill>
                  <a:srgbClr val="000000"/>
                </a:solidFill>
                <a:latin typeface="Times"/>
                <a:ea typeface="Times"/>
                <a:cs typeface="Times"/>
                <a:sym typeface="Times"/>
              </a:rPr>
              <a:t>c</a:t>
            </a:r>
            <a:r>
              <a:rPr baseline="-5999">
                <a:solidFill>
                  <a:srgbClr val="000000"/>
                </a:solidFill>
                <a:latin typeface="Times"/>
                <a:ea typeface="Times"/>
                <a:cs typeface="Times"/>
                <a:sym typeface="Times"/>
              </a:rPr>
              <a:t>1</a:t>
            </a:r>
            <a:r>
              <a:rPr>
                <a:solidFill>
                  <a:srgbClr val="000000"/>
                </a:solidFill>
                <a:latin typeface="Times"/>
                <a:ea typeface="Times"/>
                <a:cs typeface="Times"/>
                <a:sym typeface="Times"/>
              </a:rPr>
              <a:t>, </a:t>
            </a:r>
            <a:r>
              <a:rPr i="1">
                <a:solidFill>
                  <a:srgbClr val="000000"/>
                </a:solidFill>
                <a:latin typeface="Times"/>
                <a:ea typeface="Times"/>
                <a:cs typeface="Times"/>
                <a:sym typeface="Times"/>
              </a:rPr>
              <a:t>c</a:t>
            </a:r>
            <a:r>
              <a:rPr baseline="-5999">
                <a:solidFill>
                  <a:srgbClr val="000000"/>
                </a:solidFill>
                <a:latin typeface="Times"/>
                <a:ea typeface="Times"/>
                <a:cs typeface="Times"/>
                <a:sym typeface="Times"/>
              </a:rPr>
              <a:t>2</a:t>
            </a:r>
            <a:r>
              <a:rPr>
                <a:solidFill>
                  <a:srgbClr val="000000"/>
                </a:solidFill>
                <a:latin typeface="Times"/>
                <a:ea typeface="Times"/>
                <a:cs typeface="Times"/>
                <a:sym typeface="Times"/>
              </a:rPr>
              <a:t>, …, </a:t>
            </a:r>
            <a:r>
              <a:rPr i="1">
                <a:solidFill>
                  <a:srgbClr val="000000"/>
                </a:solidFill>
                <a:latin typeface="Times"/>
                <a:ea typeface="Times"/>
                <a:cs typeface="Times"/>
                <a:sym typeface="Times"/>
              </a:rPr>
              <a:t>c</a:t>
            </a:r>
            <a:r>
              <a:rPr i="1" baseline="-5999">
                <a:solidFill>
                  <a:srgbClr val="000000"/>
                </a:solidFill>
                <a:latin typeface="Times"/>
                <a:ea typeface="Times"/>
                <a:cs typeface="Times"/>
                <a:sym typeface="Times"/>
              </a:rPr>
              <a:t>n</a:t>
            </a:r>
            <a:r>
              <a:rPr>
                <a:solidFill>
                  <a:srgbClr val="000000"/>
                </a:solidFill>
                <a:latin typeface="Times"/>
                <a:ea typeface="Times"/>
                <a:cs typeface="Times"/>
                <a:sym typeface="Times"/>
              </a:rPr>
              <a:t> }</a:t>
            </a:r>
            <a:r>
              <a:rPr>
                <a:solidFill>
                  <a:srgbClr val="000000"/>
                </a:solidFill>
                <a:uFill>
                  <a:solidFill>
                    <a:srgbClr val="000000"/>
                  </a:solidFill>
                </a:uFill>
              </a:rPr>
              <a:t>  and a target value </a:t>
            </a:r>
            <a:r>
              <a:rPr i="1">
                <a:solidFill>
                  <a:srgbClr val="000000"/>
                </a:solidFill>
                <a:latin typeface="Times"/>
                <a:ea typeface="Times"/>
                <a:cs typeface="Times"/>
                <a:sym typeface="Times"/>
              </a:rPr>
              <a:t>V</a:t>
            </a:r>
            <a:r>
              <a:rPr>
                <a:solidFill>
                  <a:srgbClr val="000000"/>
                </a:solidFill>
                <a:uFill>
                  <a:solidFill>
                    <a:srgbClr val="000000"/>
                  </a:solidFill>
                </a:uFill>
              </a:rPr>
              <a:t>, find the fewest coins needed to make change for </a:t>
            </a:r>
            <a:r>
              <a:rPr i="1">
                <a:solidFill>
                  <a:srgbClr val="000000"/>
                </a:solidFill>
                <a:latin typeface="Times"/>
                <a:ea typeface="Times"/>
                <a:cs typeface="Times"/>
                <a:sym typeface="Times"/>
              </a:rPr>
              <a:t>V</a:t>
            </a:r>
            <a:r>
              <a:rPr>
                <a:solidFill>
                  <a:srgbClr val="000000"/>
                </a:solidFill>
                <a:uFill>
                  <a:solidFill>
                    <a:srgbClr val="000000"/>
                  </a:solidFill>
                </a:uFill>
              </a:rPr>
              <a:t> (or report impossible).</a:t>
            </a:r>
          </a:p>
          <a:p>
            <a:br>
              <a:rPr>
                <a:solidFill>
                  <a:srgbClr val="000000"/>
                </a:solidFill>
                <a:uFill>
                  <a:solidFill>
                    <a:srgbClr val="000000"/>
                  </a:solidFill>
                </a:uFill>
              </a:rPr>
            </a:br>
            <a:r>
              <a:t>Recall. </a:t>
            </a:r>
            <a:r>
              <a:rPr>
                <a:solidFill>
                  <a:srgbClr val="000000"/>
                </a:solidFill>
                <a:uFill>
                  <a:solidFill>
                    <a:srgbClr val="000000"/>
                  </a:solidFill>
                </a:uFill>
              </a:rPr>
              <a:t> Greedy cashier’s algorithm is optimal for U.S. coin denominations,</a:t>
            </a:r>
            <a:br>
              <a:rPr>
                <a:solidFill>
                  <a:srgbClr val="000000"/>
                </a:solidFill>
                <a:uFill>
                  <a:solidFill>
                    <a:srgbClr val="000000"/>
                  </a:solidFill>
                </a:uFill>
              </a:rPr>
            </a:br>
            <a:r>
              <a:rPr>
                <a:solidFill>
                  <a:srgbClr val="000000"/>
                </a:solidFill>
                <a:uFill>
                  <a:solidFill>
                    <a:srgbClr val="000000"/>
                  </a:solidFill>
                </a:uFill>
              </a:rPr>
              <a:t>but not for arbitrary coin denominations.</a:t>
            </a:r>
          </a:p>
          <a:p>
            <a:br>
              <a:rPr>
                <a:solidFill>
                  <a:srgbClr val="000000"/>
                </a:solidFill>
                <a:uFill>
                  <a:solidFill>
                    <a:srgbClr val="000000"/>
                  </a:solidFill>
                </a:uFill>
              </a:rPr>
            </a:br>
            <a:r>
              <a:t>Ex.  </a:t>
            </a:r>
            <a:r>
              <a:rPr>
                <a:solidFill>
                  <a:srgbClr val="000000"/>
                </a:solidFill>
              </a:rPr>
              <a:t>{ 1, 10, 21, 34, 70, 100, 350, 1295, 1500 }.</a:t>
            </a:r>
          </a:p>
          <a:p>
            <a:r>
              <a:t>Optimal.  </a:t>
            </a:r>
            <a:r>
              <a:rPr>
                <a:solidFill>
                  <a:srgbClr val="000000"/>
                </a:solidFill>
                <a:uFill>
                  <a:solidFill>
                    <a:srgbClr val="000000"/>
                  </a:solidFill>
                </a:uFill>
              </a:rPr>
              <a:t>140¢ = </a:t>
            </a:r>
            <a:r>
              <a:rPr>
                <a:solidFill>
                  <a:srgbClr val="000000"/>
                </a:solidFill>
              </a:rPr>
              <a:t>70 + 70.</a:t>
            </a:r>
          </a:p>
        </p:txBody>
      </p:sp>
      <p:sp>
        <p:nvSpPr>
          <p:cNvPr id="77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49</a:t>
            </a:fld>
            <a:endParaRPr/>
          </a:p>
        </p:txBody>
      </p:sp>
      <p:pic>
        <p:nvPicPr>
          <p:cNvPr id="773" name="interview-white.pdf" descr="interview-white.pdf"/>
          <p:cNvPicPr>
            <a:picLocks noChangeAspect="1"/>
          </p:cNvPicPr>
          <p:nvPr/>
        </p:nvPicPr>
        <p:blipFill>
          <a:blip r:embed="rId2"/>
          <a:stretch>
            <a:fillRect/>
          </a:stretch>
        </p:blipFill>
        <p:spPr>
          <a:xfrm>
            <a:off x="11493500" y="382872"/>
            <a:ext cx="687389" cy="468505"/>
          </a:xfrm>
          <a:prstGeom prst="rect">
            <a:avLst/>
          </a:prstGeom>
          <a:ln w="12700">
            <a:miter lim="400000"/>
          </a:ln>
        </p:spPr>
      </p:pic>
      <p:grpSp>
        <p:nvGrpSpPr>
          <p:cNvPr id="783" name="成组"/>
          <p:cNvGrpSpPr/>
          <p:nvPr/>
        </p:nvGrpSpPr>
        <p:grpSpPr>
          <a:xfrm>
            <a:off x="3353516" y="6680995"/>
            <a:ext cx="6780909" cy="2841297"/>
            <a:chOff x="0" y="0"/>
            <a:chExt cx="6780908" cy="2841295"/>
          </a:xfrm>
        </p:grpSpPr>
        <p:pic>
          <p:nvPicPr>
            <p:cNvPr id="774" name="image.png" descr="image.png"/>
            <p:cNvPicPr>
              <a:picLocks noChangeAspect="1"/>
            </p:cNvPicPr>
            <p:nvPr/>
          </p:nvPicPr>
          <p:blipFill>
            <a:blip r:embed="rId3"/>
            <a:srcRect b="35516"/>
            <a:stretch>
              <a:fillRect/>
            </a:stretch>
          </p:blipFill>
          <p:spPr>
            <a:xfrm>
              <a:off x="2639159" y="0"/>
              <a:ext cx="1053538" cy="1157675"/>
            </a:xfrm>
            <a:prstGeom prst="rect">
              <a:avLst/>
            </a:prstGeom>
            <a:ln w="12700" cap="flat">
              <a:noFill/>
              <a:miter lim="400000"/>
            </a:ln>
            <a:effectLst/>
          </p:spPr>
        </p:pic>
        <p:pic>
          <p:nvPicPr>
            <p:cNvPr id="775" name="image.png" descr="image.png"/>
            <p:cNvPicPr>
              <a:picLocks noChangeAspect="1"/>
            </p:cNvPicPr>
            <p:nvPr/>
          </p:nvPicPr>
          <p:blipFill>
            <a:blip r:embed="rId4"/>
            <a:stretch>
              <a:fillRect/>
            </a:stretch>
          </p:blipFill>
          <p:spPr>
            <a:xfrm>
              <a:off x="3072308" y="1343554"/>
              <a:ext cx="898753" cy="1092556"/>
            </a:xfrm>
            <a:prstGeom prst="rect">
              <a:avLst/>
            </a:prstGeom>
            <a:ln w="12700" cap="flat">
              <a:noFill/>
              <a:miter lim="400000"/>
            </a:ln>
            <a:effectLst/>
          </p:spPr>
        </p:pic>
        <p:pic>
          <p:nvPicPr>
            <p:cNvPr id="776" name="image.png" descr="image.png"/>
            <p:cNvPicPr>
              <a:picLocks noChangeAspect="1"/>
            </p:cNvPicPr>
            <p:nvPr/>
          </p:nvPicPr>
          <p:blipFill>
            <a:blip r:embed="rId5"/>
            <a:stretch>
              <a:fillRect/>
            </a:stretch>
          </p:blipFill>
          <p:spPr>
            <a:xfrm>
              <a:off x="2053722" y="1350789"/>
              <a:ext cx="898753" cy="1092557"/>
            </a:xfrm>
            <a:prstGeom prst="rect">
              <a:avLst/>
            </a:prstGeom>
            <a:ln w="12700" cap="flat">
              <a:noFill/>
              <a:miter lim="400000"/>
            </a:ln>
            <a:effectLst/>
          </p:spPr>
        </p:pic>
        <p:pic>
          <p:nvPicPr>
            <p:cNvPr id="777" name="image.png" descr="image.png"/>
            <p:cNvPicPr>
              <a:picLocks noChangeAspect="1"/>
            </p:cNvPicPr>
            <p:nvPr/>
          </p:nvPicPr>
          <p:blipFill>
            <a:blip r:embed="rId6"/>
            <a:stretch>
              <a:fillRect/>
            </a:stretch>
          </p:blipFill>
          <p:spPr>
            <a:xfrm>
              <a:off x="3901490" y="0"/>
              <a:ext cx="973649" cy="1186617"/>
            </a:xfrm>
            <a:prstGeom prst="rect">
              <a:avLst/>
            </a:prstGeom>
            <a:ln w="12700" cap="flat">
              <a:noFill/>
              <a:miter lim="400000"/>
            </a:ln>
            <a:effectLst/>
          </p:spPr>
        </p:pic>
        <p:pic>
          <p:nvPicPr>
            <p:cNvPr id="778" name="image.png" descr="image.png"/>
            <p:cNvPicPr>
              <a:picLocks noChangeAspect="1"/>
            </p:cNvPicPr>
            <p:nvPr/>
          </p:nvPicPr>
          <p:blipFill>
            <a:blip r:embed="rId7"/>
            <a:stretch>
              <a:fillRect/>
            </a:stretch>
          </p:blipFill>
          <p:spPr>
            <a:xfrm>
              <a:off x="4150810" y="1350789"/>
              <a:ext cx="1385578" cy="969554"/>
            </a:xfrm>
            <a:prstGeom prst="rect">
              <a:avLst/>
            </a:prstGeom>
            <a:ln w="12700" cap="flat">
              <a:noFill/>
              <a:miter lim="400000"/>
            </a:ln>
            <a:effectLst/>
          </p:spPr>
        </p:pic>
        <p:pic>
          <p:nvPicPr>
            <p:cNvPr id="779" name="image.png" descr="image.png"/>
            <p:cNvPicPr>
              <a:picLocks noChangeAspect="1"/>
            </p:cNvPicPr>
            <p:nvPr/>
          </p:nvPicPr>
          <p:blipFill>
            <a:blip r:embed="rId8"/>
            <a:stretch>
              <a:fillRect/>
            </a:stretch>
          </p:blipFill>
          <p:spPr>
            <a:xfrm>
              <a:off x="781738" y="1336319"/>
              <a:ext cx="1092234" cy="1504977"/>
            </a:xfrm>
            <a:prstGeom prst="rect">
              <a:avLst/>
            </a:prstGeom>
            <a:ln w="12700" cap="flat">
              <a:noFill/>
              <a:miter lim="400000"/>
            </a:ln>
            <a:effectLst/>
          </p:spPr>
        </p:pic>
        <p:pic>
          <p:nvPicPr>
            <p:cNvPr id="780" name="image.png" descr="image.png"/>
            <p:cNvPicPr>
              <a:picLocks noChangeAspect="1"/>
            </p:cNvPicPr>
            <p:nvPr/>
          </p:nvPicPr>
          <p:blipFill>
            <a:blip r:embed="rId9"/>
            <a:stretch>
              <a:fillRect/>
            </a:stretch>
          </p:blipFill>
          <p:spPr>
            <a:xfrm>
              <a:off x="1320989" y="62877"/>
              <a:ext cx="1022332" cy="1121498"/>
            </a:xfrm>
            <a:prstGeom prst="rect">
              <a:avLst/>
            </a:prstGeom>
            <a:ln w="12700" cap="flat">
              <a:noFill/>
              <a:miter lim="400000"/>
            </a:ln>
            <a:effectLst/>
          </p:spPr>
        </p:pic>
        <p:pic>
          <p:nvPicPr>
            <p:cNvPr id="781" name="image.png" descr="image.png"/>
            <p:cNvPicPr>
              <a:picLocks noChangeAspect="1"/>
            </p:cNvPicPr>
            <p:nvPr/>
          </p:nvPicPr>
          <p:blipFill>
            <a:blip r:embed="rId10"/>
            <a:srcRect l="24723" t="18127" r="22195" b="30876"/>
            <a:stretch>
              <a:fillRect/>
            </a:stretch>
          </p:blipFill>
          <p:spPr>
            <a:xfrm>
              <a:off x="0" y="62877"/>
              <a:ext cx="996118" cy="1099792"/>
            </a:xfrm>
            <a:prstGeom prst="rect">
              <a:avLst/>
            </a:prstGeom>
            <a:ln w="12700" cap="flat">
              <a:noFill/>
              <a:miter lim="400000"/>
            </a:ln>
            <a:effectLst/>
          </p:spPr>
        </p:pic>
        <p:pic>
          <p:nvPicPr>
            <p:cNvPr id="782" name="image.png" descr="image.png"/>
            <p:cNvPicPr>
              <a:picLocks noChangeAspect="1"/>
            </p:cNvPicPr>
            <p:nvPr/>
          </p:nvPicPr>
          <p:blipFill>
            <a:blip r:embed="rId3"/>
            <a:srcRect t="62467"/>
            <a:stretch>
              <a:fillRect/>
            </a:stretch>
          </p:blipFill>
          <p:spPr>
            <a:xfrm>
              <a:off x="5095748" y="0"/>
              <a:ext cx="1685161" cy="1078085"/>
            </a:xfrm>
            <a:prstGeom prst="rect">
              <a:avLst/>
            </a:prstGeom>
            <a:ln w="12700" cap="flat">
              <a:noFill/>
              <a:miter lim="400000"/>
            </a:ln>
            <a:effectLst/>
          </p:spPr>
        </p:pic>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Here is a possible solution:</a:t>
            </a:r>
          </a:p>
          <a:p>
            <a:pPr lvl="1"/>
            <a:r>
              <a:rPr lang="en-US" altLang="en-US" dirty="0">
                <a:latin typeface="Arial" charset="0"/>
                <a:cs typeface="Arial" charset="0"/>
              </a:rPr>
              <a:t>To avoid calculating values multiple times, store intermediate calculations in a table</a:t>
            </a:r>
          </a:p>
          <a:p>
            <a:pPr lvl="1"/>
            <a:r>
              <a:rPr lang="en-US" altLang="en-US" dirty="0">
                <a:latin typeface="Arial" charset="0"/>
                <a:cs typeface="Arial" charset="0"/>
              </a:rPr>
              <a:t>When storing intermediate results, this process is called </a:t>
            </a:r>
            <a:r>
              <a:rPr lang="en-US" altLang="en-US" i="1" dirty="0">
                <a:latin typeface="Arial" charset="0"/>
                <a:cs typeface="Arial" charset="0"/>
              </a:rPr>
              <a:t>memoization</a:t>
            </a:r>
            <a:endParaRPr lang="en-US" altLang="en-US" dirty="0">
              <a:latin typeface="Arial" charset="0"/>
              <a:cs typeface="Arial" charset="0"/>
            </a:endParaRPr>
          </a:p>
          <a:p>
            <a:pPr lvl="2"/>
            <a:r>
              <a:rPr lang="en-US" altLang="en-US" dirty="0">
                <a:latin typeface="Arial" charset="0"/>
                <a:cs typeface="Arial" charset="0"/>
              </a:rPr>
              <a:t>The root is </a:t>
            </a:r>
            <a:r>
              <a:rPr lang="en-US" altLang="en-US" i="1" dirty="0">
                <a:latin typeface="Arial" charset="0"/>
                <a:cs typeface="Arial" charset="0"/>
              </a:rPr>
              <a:t>memo</a:t>
            </a:r>
            <a:endParaRPr lang="en-US" altLang="en-US" dirty="0">
              <a:latin typeface="Arial" charset="0"/>
              <a:cs typeface="Arial" charset="0"/>
            </a:endParaRPr>
          </a:p>
          <a:p>
            <a:pPr lvl="1"/>
            <a:r>
              <a:rPr lang="en-US" altLang="en-US" dirty="0">
                <a:latin typeface="Arial" charset="0"/>
                <a:cs typeface="Arial" charset="0"/>
              </a:rPr>
              <a:t>We save (</a:t>
            </a:r>
            <a:r>
              <a:rPr lang="en-US" altLang="en-US" i="1" dirty="0">
                <a:latin typeface="Arial" charset="0"/>
                <a:cs typeface="Arial" charset="0"/>
              </a:rPr>
              <a:t>memoize</a:t>
            </a:r>
            <a:r>
              <a:rPr lang="en-US" altLang="en-US" dirty="0">
                <a:latin typeface="Arial" charset="0"/>
                <a:cs typeface="Arial" charset="0"/>
              </a:rPr>
              <a:t>) computed answers for possible later reuse, rather than re-computing the answer multiple times</a:t>
            </a:r>
          </a:p>
          <a:p>
            <a:pPr lvl="1"/>
            <a:endParaRPr lang="en-US" altLang="en-US" dirty="0">
              <a:latin typeface="Arial" charset="0"/>
              <a:cs typeface="Arial" charset="0"/>
            </a:endParaRPr>
          </a:p>
        </p:txBody>
      </p:sp>
    </p:spTree>
    <p:extLst>
      <p:ext uri="{BB962C8B-B14F-4D97-AF65-F5344CB8AC3E}">
        <p14:creationId xmlns:p14="http://schemas.microsoft.com/office/powerpoint/2010/main" val="2165142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Def.  OPT(v) = min number of coins to make change for v.…"/>
          <p:cNvSpPr txBox="1">
            <a:spLocks noGrp="1"/>
          </p:cNvSpPr>
          <p:nvPr>
            <p:ph type="body" idx="1"/>
          </p:nvPr>
        </p:nvSpPr>
        <p:spPr>
          <a:prstGeom prst="rect">
            <a:avLst/>
          </a:prstGeom>
        </p:spPr>
        <p:txBody>
          <a:bodyPr/>
          <a:lstStyle/>
          <a:p>
            <a:pPr marL="0" marR="0" defTabSz="457200">
              <a:lnSpc>
                <a:spcPts val="3800"/>
              </a:lnSpc>
              <a:buClrTx/>
              <a:buFontTx/>
              <a:tabLst>
                <a:tab pos="1244600" algn="l"/>
              </a:tabLst>
              <a:defRPr>
                <a:solidFill>
                  <a:srgbClr val="0048AA"/>
                </a:solidFill>
                <a:uFillTx/>
              </a:defRPr>
            </a:pPr>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v</a:t>
            </a:r>
            <a:r>
              <a:rPr>
                <a:solidFill>
                  <a:srgbClr val="000000"/>
                </a:solidFill>
                <a:latin typeface="Times"/>
                <a:ea typeface="Times"/>
                <a:cs typeface="Times"/>
                <a:sym typeface="Times"/>
              </a:rPr>
              <a:t>) =</a:t>
            </a:r>
            <a:r>
              <a:rPr>
                <a:solidFill>
                  <a:srgbClr val="000000"/>
                </a:solidFill>
              </a:rPr>
              <a:t> min number of coins to make change for </a:t>
            </a:r>
            <a:r>
              <a:rPr i="1">
                <a:solidFill>
                  <a:srgbClr val="000000"/>
                </a:solidFill>
                <a:latin typeface="Times"/>
                <a:ea typeface="Times"/>
                <a:cs typeface="Times"/>
                <a:sym typeface="Times"/>
              </a:rPr>
              <a:t>v</a:t>
            </a:r>
            <a:r>
              <a:rPr>
                <a:solidFill>
                  <a:srgbClr val="000000"/>
                </a:solidFill>
              </a:rPr>
              <a:t>.</a:t>
            </a:r>
          </a:p>
          <a:p>
            <a:pPr marL="0" marR="0" defTabSz="457200">
              <a:lnSpc>
                <a:spcPts val="3800"/>
              </a:lnSpc>
              <a:buClrTx/>
              <a:buFontTx/>
              <a:tabLst>
                <a:tab pos="1244600" algn="l"/>
              </a:tabLst>
              <a:defRPr>
                <a:solidFill>
                  <a:srgbClr val="0048AA"/>
                </a:solidFill>
                <a:uFillTx/>
              </a:defRPr>
            </a:pPr>
            <a:br>
              <a:rPr>
                <a:solidFill>
                  <a:srgbClr val="000000"/>
                </a:solidFill>
              </a:rPr>
            </a:br>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V</a:t>
            </a:r>
            <a:r>
              <a:rPr>
                <a:solidFill>
                  <a:srgbClr val="000000"/>
                </a:solidFill>
                <a:latin typeface="Times"/>
                <a:ea typeface="Times"/>
                <a:cs typeface="Times"/>
                <a:sym typeface="Times"/>
              </a:rPr>
              <a:t>)</a:t>
            </a:r>
            <a:r>
              <a:rPr>
                <a:solidFill>
                  <a:srgbClr val="000000"/>
                </a:solidFill>
              </a:rPr>
              <a:t>.</a:t>
            </a:r>
          </a:p>
          <a:p>
            <a:pPr marL="0" marR="0" defTabSz="457200">
              <a:lnSpc>
                <a:spcPts val="3800"/>
              </a:lnSpc>
              <a:buClrTx/>
              <a:buFontTx/>
              <a:tabLst>
                <a:tab pos="1244600" algn="l"/>
              </a:tabLst>
              <a:defRPr>
                <a:solidFill>
                  <a:srgbClr val="0048AA"/>
                </a:solidFill>
                <a:uFillTx/>
              </a:defRPr>
            </a:pPr>
            <a:br>
              <a:rPr>
                <a:solidFill>
                  <a:srgbClr val="000000"/>
                </a:solidFill>
              </a:rPr>
            </a:br>
            <a:r>
              <a:t>Multiway choice. </a:t>
            </a:r>
            <a:r>
              <a:rPr>
                <a:solidFill>
                  <a:srgbClr val="000000"/>
                </a:solidFill>
              </a:rPr>
              <a:t>To compute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v</a:t>
            </a:r>
            <a:r>
              <a:rPr>
                <a:solidFill>
                  <a:srgbClr val="000000"/>
                </a:solidFill>
                <a:latin typeface="Times"/>
                <a:ea typeface="Times"/>
                <a:cs typeface="Times"/>
                <a:sym typeface="Times"/>
              </a:rPr>
              <a:t>),</a:t>
            </a:r>
          </a:p>
          <a:p>
            <a:pPr marL="584200" marR="0" lvl="1" indent="-457200" defTabSz="457200">
              <a:lnSpc>
                <a:spcPts val="3800"/>
              </a:lnSpc>
              <a:buSzPct val="160000"/>
              <a:tabLst>
                <a:tab pos="1244600" algn="l"/>
              </a:tabLst>
              <a:defRPr>
                <a:uFillTx/>
              </a:defRPr>
            </a:pPr>
            <a:r>
              <a:t>Select a coin of denomination </a:t>
            </a:r>
            <a:r>
              <a:rPr i="1">
                <a:latin typeface="Times"/>
                <a:ea typeface="Times"/>
                <a:cs typeface="Times"/>
                <a:sym typeface="Times"/>
              </a:rPr>
              <a:t>c</a:t>
            </a:r>
            <a:r>
              <a:rPr i="1" baseline="-5999">
                <a:latin typeface="Times"/>
                <a:ea typeface="Times"/>
                <a:cs typeface="Times"/>
                <a:sym typeface="Times"/>
              </a:rPr>
              <a:t>i</a:t>
            </a:r>
            <a:r>
              <a:t> for some </a:t>
            </a:r>
            <a:r>
              <a:rPr i="1">
                <a:latin typeface="Times"/>
                <a:ea typeface="Times"/>
                <a:cs typeface="Times"/>
                <a:sym typeface="Times"/>
              </a:rPr>
              <a:t>i</a:t>
            </a:r>
            <a:r>
              <a:t>.</a:t>
            </a:r>
          </a:p>
          <a:p>
            <a:pPr marL="584200" marR="0" lvl="1" indent="-457200" defTabSz="457200">
              <a:lnSpc>
                <a:spcPts val="3800"/>
              </a:lnSpc>
              <a:buSzPct val="160000"/>
              <a:tabLst>
                <a:tab pos="1244600" algn="l"/>
              </a:tabLst>
              <a:defRPr>
                <a:uFillTx/>
              </a:defRPr>
            </a:pPr>
            <a:r>
              <a:t>Select fewest coins to make change for </a:t>
            </a:r>
            <a:r>
              <a:rPr i="1">
                <a:latin typeface="Times"/>
                <a:ea typeface="Times"/>
                <a:cs typeface="Times"/>
                <a:sym typeface="Times"/>
              </a:rPr>
              <a:t>v</a:t>
            </a:r>
            <a:r>
              <a:rPr>
                <a:latin typeface="Times"/>
                <a:ea typeface="Times"/>
                <a:cs typeface="Times"/>
                <a:sym typeface="Times"/>
              </a:rPr>
              <a:t> – </a:t>
            </a:r>
            <a:r>
              <a:rPr i="1">
                <a:latin typeface="Times"/>
                <a:ea typeface="Times"/>
                <a:cs typeface="Times"/>
                <a:sym typeface="Times"/>
              </a:rPr>
              <a:t>c</a:t>
            </a:r>
            <a:r>
              <a:rPr i="1" baseline="-5999">
                <a:latin typeface="Times"/>
                <a:ea typeface="Times"/>
                <a:cs typeface="Times"/>
                <a:sym typeface="Times"/>
              </a:rPr>
              <a:t>i</a:t>
            </a:r>
            <a:r>
              <a:t>.</a:t>
            </a:r>
          </a:p>
          <a:p>
            <a:pPr marL="0" marR="0" defTabSz="457200">
              <a:lnSpc>
                <a:spcPts val="3800"/>
              </a:lnSpc>
              <a:buClrTx/>
              <a:buFontTx/>
              <a:tabLst>
                <a:tab pos="1244600" algn="l"/>
              </a:tabLst>
              <a:defRPr>
                <a:solidFill>
                  <a:srgbClr val="0048AA"/>
                </a:solidFill>
                <a:uFillTx/>
              </a:defRPr>
            </a:pPr>
            <a:br/>
            <a:r>
              <a:t>Bellman equation.</a:t>
            </a:r>
          </a:p>
          <a:p>
            <a:pPr marL="0" marR="0" defTabSz="457200">
              <a:lnSpc>
                <a:spcPts val="3800"/>
              </a:lnSpc>
              <a:buClrTx/>
              <a:buFontTx/>
              <a:tabLst>
                <a:tab pos="1244600" algn="l"/>
              </a:tabLst>
              <a:defRPr>
                <a:solidFill>
                  <a:srgbClr val="0048AA"/>
                </a:solidFill>
                <a:uFillTx/>
              </a:defRPr>
            </a:pPr>
            <a:br/>
            <a:br/>
            <a:br/>
            <a:br/>
            <a:br/>
            <a:r>
              <a:t>Running time.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 V</a:t>
            </a:r>
            <a:r>
              <a:rPr>
                <a:solidFill>
                  <a:srgbClr val="000000"/>
                </a:solidFill>
                <a:latin typeface="Times"/>
                <a:ea typeface="Times"/>
                <a:cs typeface="Times"/>
                <a:sym typeface="Times"/>
              </a:rPr>
              <a:t>)</a:t>
            </a:r>
            <a:r>
              <a:rPr>
                <a:solidFill>
                  <a:srgbClr val="000000"/>
                </a:solidFill>
              </a:rPr>
              <a:t>.</a:t>
            </a:r>
          </a:p>
        </p:txBody>
      </p:sp>
      <p:pic>
        <p:nvPicPr>
          <p:cNvPr id="786" name="图像" descr="图像"/>
          <p:cNvPicPr>
            <a:picLocks noChangeAspect="1"/>
          </p:cNvPicPr>
          <p:nvPr/>
        </p:nvPicPr>
        <p:blipFill>
          <a:blip r:embed="rId3"/>
          <a:stretch>
            <a:fillRect/>
          </a:stretch>
        </p:blipFill>
        <p:spPr>
          <a:xfrm>
            <a:off x="2557284" y="6147511"/>
            <a:ext cx="7137401" cy="1841501"/>
          </a:xfrm>
          <a:prstGeom prst="rect">
            <a:avLst/>
          </a:prstGeom>
          <a:ln w="12700">
            <a:miter lim="400000"/>
          </a:ln>
        </p:spPr>
      </p:pic>
      <p:sp>
        <p:nvSpPr>
          <p:cNvPr id="787"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788" name="Coin changing"/>
          <p:cNvSpPr txBox="1">
            <a:spLocks noGrp="1"/>
          </p:cNvSpPr>
          <p:nvPr>
            <p:ph type="title"/>
          </p:nvPr>
        </p:nvSpPr>
        <p:spPr>
          <a:prstGeom prst="rect">
            <a:avLst/>
          </a:prstGeom>
        </p:spPr>
        <p:txBody>
          <a:bodyPr/>
          <a:lstStyle/>
          <a:p>
            <a:r>
              <a:t>Coin changing</a:t>
            </a:r>
          </a:p>
        </p:txBody>
      </p:sp>
      <p:sp>
        <p:nvSpPr>
          <p:cNvPr id="789"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50</a:t>
            </a:fld>
            <a:endParaRPr/>
          </a:p>
        </p:txBody>
      </p:sp>
      <p:pic>
        <p:nvPicPr>
          <p:cNvPr id="790" name="interview-white.pdf" descr="interview-white.pdf"/>
          <p:cNvPicPr>
            <a:picLocks noChangeAspect="1"/>
          </p:cNvPicPr>
          <p:nvPr/>
        </p:nvPicPr>
        <p:blipFill>
          <a:blip r:embed="rId4"/>
          <a:stretch>
            <a:fillRect/>
          </a:stretch>
        </p:blipFill>
        <p:spPr>
          <a:xfrm>
            <a:off x="11493500" y="382872"/>
            <a:ext cx="687389" cy="468505"/>
          </a:xfrm>
          <a:prstGeom prst="rect">
            <a:avLst/>
          </a:prstGeom>
          <a:ln w="12700">
            <a:miter lim="400000"/>
          </a:ln>
        </p:spPr>
      </p:pic>
      <p:grpSp>
        <p:nvGrpSpPr>
          <p:cNvPr id="793" name="成组"/>
          <p:cNvGrpSpPr/>
          <p:nvPr/>
        </p:nvGrpSpPr>
        <p:grpSpPr>
          <a:xfrm>
            <a:off x="8132723" y="4118354"/>
            <a:ext cx="3388102" cy="1270001"/>
            <a:chOff x="0" y="0"/>
            <a:chExt cx="3388100" cy="1270000"/>
          </a:xfrm>
        </p:grpSpPr>
        <p:sp>
          <p:nvSpPr>
            <p:cNvPr id="791" name="optimal substructure property…"/>
            <p:cNvSpPr/>
            <p:nvPr/>
          </p:nvSpPr>
          <p:spPr>
            <a:xfrm>
              <a:off x="2118100"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792" name="线条"/>
            <p:cNvSpPr/>
            <p:nvPr/>
          </p:nvSpPr>
          <p:spPr>
            <a:xfrm flipV="1">
              <a:off x="0" y="520515"/>
              <a:ext cx="526881" cy="28871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98" name="Dynamic programming summary"/>
          <p:cNvSpPr txBox="1">
            <a:spLocks noGrp="1"/>
          </p:cNvSpPr>
          <p:nvPr>
            <p:ph type="title"/>
          </p:nvPr>
        </p:nvSpPr>
        <p:spPr>
          <a:prstGeom prst="rect">
            <a:avLst/>
          </a:prstGeom>
        </p:spPr>
        <p:txBody>
          <a:bodyPr/>
          <a:lstStyle/>
          <a:p>
            <a:r>
              <a:t>Dynamic programming summary</a:t>
            </a:r>
          </a:p>
        </p:txBody>
      </p:sp>
      <p:sp>
        <p:nvSpPr>
          <p:cNvPr id="799" name="Outline.…"/>
          <p:cNvSpPr txBox="1">
            <a:spLocks noGrp="1"/>
          </p:cNvSpPr>
          <p:nvPr>
            <p:ph type="body" idx="1"/>
          </p:nvPr>
        </p:nvSpPr>
        <p:spPr>
          <a:prstGeom prst="rect">
            <a:avLst/>
          </a:prstGeom>
        </p:spPr>
        <p:txBody>
          <a:bodyPr/>
          <a:lstStyle/>
          <a:p>
            <a:r>
              <a:rPr dirty="0"/>
              <a:t>Outline.</a:t>
            </a:r>
          </a:p>
          <a:p>
            <a:pPr lvl="1"/>
            <a:r>
              <a:rPr dirty="0"/>
              <a:t>Define a collection of subproblems.</a:t>
            </a:r>
          </a:p>
          <a:p>
            <a:pPr lvl="1"/>
            <a:r>
              <a:rPr dirty="0"/>
              <a:t>Solution to original problem can be computed from subproblems.</a:t>
            </a:r>
          </a:p>
          <a:p>
            <a:pPr lvl="1"/>
            <a:r>
              <a:rPr dirty="0"/>
              <a:t>Natural ordering of subproblems from “smallest” to “largest” that enables determining a solution to a subproblem from solutions to smaller subproblems.</a:t>
            </a:r>
          </a:p>
          <a:p>
            <a:br>
              <a:rPr dirty="0"/>
            </a:br>
            <a:r>
              <a:rPr dirty="0"/>
              <a:t>Techniques.</a:t>
            </a:r>
          </a:p>
          <a:p>
            <a:pPr lvl="1"/>
            <a:r>
              <a:rPr dirty="0"/>
              <a:t>Binary choice:  weighted interval scheduling.</a:t>
            </a:r>
          </a:p>
          <a:p>
            <a:pPr lvl="1"/>
            <a:r>
              <a:rPr dirty="0"/>
              <a:t>Multiway choice:  segmented least squares.</a:t>
            </a:r>
          </a:p>
          <a:p>
            <a:pPr lvl="1"/>
            <a:r>
              <a:rPr dirty="0"/>
              <a:t>Adding a new variable:  knapsack problem.</a:t>
            </a:r>
          </a:p>
          <a:p>
            <a:br>
              <a:rPr dirty="0"/>
            </a:br>
            <a:br>
              <a:rPr dirty="0"/>
            </a:br>
            <a:r>
              <a:rPr dirty="0"/>
              <a:t>Top-down vs. bottom-up dynamic programming.  </a:t>
            </a:r>
            <a:r>
              <a:rPr dirty="0">
                <a:solidFill>
                  <a:srgbClr val="000000"/>
                </a:solidFill>
              </a:rPr>
              <a:t>Opinions differ.</a:t>
            </a:r>
          </a:p>
        </p:txBody>
      </p:sp>
      <p:sp>
        <p:nvSpPr>
          <p:cNvPr id="800"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51</a:t>
            </a:fld>
            <a:endParaRPr/>
          </a:p>
        </p:txBody>
      </p:sp>
      <p:grpSp>
        <p:nvGrpSpPr>
          <p:cNvPr id="803" name="成组"/>
          <p:cNvGrpSpPr/>
          <p:nvPr/>
        </p:nvGrpSpPr>
        <p:grpSpPr>
          <a:xfrm>
            <a:off x="6350141" y="1308100"/>
            <a:ext cx="3175623" cy="1270000"/>
            <a:chOff x="1" y="0"/>
            <a:chExt cx="3175621" cy="1270000"/>
          </a:xfrm>
        </p:grpSpPr>
        <p:sp>
          <p:nvSpPr>
            <p:cNvPr id="801" name="typically, only a polynomial…"/>
            <p:cNvSpPr/>
            <p:nvPr/>
          </p:nvSpPr>
          <p:spPr>
            <a:xfrm>
              <a:off x="1905622"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t>typically, only a polynomial</a:t>
              </a:r>
            </a:p>
            <a:p>
              <a:pPr>
                <a:lnSpc>
                  <a:spcPts val="2000"/>
                </a:lnSpc>
              </a:pPr>
              <a:r>
                <a:t>number of subproblems</a:t>
              </a:r>
            </a:p>
          </p:txBody>
        </p:sp>
        <p:sp>
          <p:nvSpPr>
            <p:cNvPr id="802" name="线条"/>
            <p:cNvSpPr/>
            <p:nvPr/>
          </p:nvSpPr>
          <p:spPr>
            <a:xfrm flipH="1">
              <a:off x="1" y="299866"/>
              <a:ext cx="436135" cy="218295"/>
            </a:xfrm>
            <a:prstGeom prst="line">
              <a:avLst/>
            </a:prstGeom>
            <a:noFill/>
            <a:ln w="25400" cap="flat">
              <a:solidFill>
                <a:srgbClr val="8D3124"/>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dirty="0">
                <a:latin typeface="Arial" charset="0"/>
                <a:cs typeface="Arial" charset="0"/>
              </a:rPr>
              <a:t>Connected</a:t>
            </a:r>
          </a:p>
        </p:txBody>
      </p:sp>
      <p:sp>
        <p:nvSpPr>
          <p:cNvPr id="35843" name="Rectangle 3"/>
          <p:cNvSpPr>
            <a:spLocks noGrp="1" noChangeArrowheads="1"/>
          </p:cNvSpPr>
          <p:nvPr>
            <p:ph type="body" idx="1"/>
          </p:nvPr>
        </p:nvSpPr>
        <p:spPr>
          <a:xfrm>
            <a:off x="452684" y="1055948"/>
            <a:ext cx="12099432" cy="6436925"/>
          </a:xfrm>
        </p:spPr>
        <p:txBody>
          <a:bodyPr>
            <a:noAutofit/>
          </a:bodyPr>
          <a:lstStyle/>
          <a:p>
            <a:pPr>
              <a:buFont typeface="Arial" charset="0"/>
              <a:buNone/>
            </a:pPr>
            <a:r>
              <a:rPr lang="en-US" altLang="en-US" sz="2200" dirty="0">
                <a:latin typeface="Arial" charset="0"/>
                <a:cs typeface="Arial" charset="0"/>
              </a:rPr>
              <a:t>Determining if two vertices are connected in a DAG, we could implement the following:</a:t>
            </a:r>
            <a:endParaRPr lang="en-US" altLang="en-US" sz="2200" dirty="0">
              <a:latin typeface="Times New Roman" pitchFamily="18" charset="0"/>
              <a:cs typeface="Times New Roman" pitchFamily="18" charset="0"/>
            </a:endParaRPr>
          </a:p>
          <a:p>
            <a:pPr>
              <a:buFont typeface="Arial" charset="0"/>
              <a:buNone/>
            </a:pPr>
            <a:r>
              <a:rPr lang="en-US" altLang="en-US" sz="2200" dirty="0">
                <a:latin typeface="Consolas" pitchFamily="49" charset="0"/>
                <a:cs typeface="Consolas" pitchFamily="49" charset="0"/>
              </a:rPr>
              <a:t>		</a:t>
            </a:r>
          </a:p>
          <a:p>
            <a:pPr lvl="2">
              <a:buNone/>
            </a:pPr>
            <a:r>
              <a:rPr lang="en-US" altLang="en-US" sz="2200" dirty="0" err="1">
                <a:latin typeface="Consolas" pitchFamily="49" charset="0"/>
                <a:cs typeface="Consolas" pitchFamily="49" charset="0"/>
              </a:rPr>
              <a:t>bool</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Weighted_graph</a:t>
            </a:r>
            <a:r>
              <a:rPr lang="en-US" altLang="en-US" sz="2200" dirty="0">
                <a:latin typeface="Consolas" pitchFamily="49" charset="0"/>
                <a:cs typeface="Consolas" pitchFamily="49" charset="0"/>
              </a:rPr>
              <a:t>::connected(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j ) {</a:t>
            </a:r>
          </a:p>
          <a:p>
            <a:pPr lvl="2">
              <a:buNone/>
            </a:pPr>
            <a:r>
              <a:rPr lang="en-US" altLang="en-US" sz="2200" dirty="0">
                <a:latin typeface="Consolas" pitchFamily="49" charset="0"/>
                <a:cs typeface="Consolas" pitchFamily="49" charset="0"/>
              </a:rPr>
              <a:t>    if ( adjacent(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j ) ) {</a:t>
            </a:r>
          </a:p>
          <a:p>
            <a:pPr lvl="2">
              <a:buNone/>
            </a:pPr>
            <a:r>
              <a:rPr lang="en-US" altLang="en-US" sz="2200" dirty="0">
                <a:latin typeface="Consolas" pitchFamily="49" charset="0"/>
                <a:cs typeface="Consolas" pitchFamily="49" charset="0"/>
              </a:rPr>
              <a:t>        return true;</a:t>
            </a:r>
          </a:p>
          <a:p>
            <a:pPr lvl="2">
              <a:buNone/>
            </a:pPr>
            <a:r>
              <a:rPr lang="en-US" altLang="en-US" sz="2200" dirty="0">
                <a:latin typeface="Consolas" pitchFamily="49" charset="0"/>
                <a:cs typeface="Consolas" pitchFamily="49" charset="0"/>
              </a:rPr>
              <a:t>    }</a:t>
            </a:r>
          </a:p>
          <a:p>
            <a:pPr lvl="2">
              <a:buNone/>
            </a:pPr>
            <a:endParaRPr lang="en-US" altLang="en-US" sz="2200" dirty="0">
              <a:latin typeface="Consolas" pitchFamily="49" charset="0"/>
              <a:cs typeface="Consolas" pitchFamily="49" charset="0"/>
            </a:endParaRPr>
          </a:p>
          <a:p>
            <a:pPr lvl="2">
              <a:buNone/>
            </a:pPr>
            <a:r>
              <a:rPr lang="en-US" altLang="en-US" sz="2200" dirty="0">
                <a:latin typeface="Consolas" pitchFamily="49" charset="0"/>
                <a:cs typeface="Consolas" pitchFamily="49" charset="0"/>
              </a:rPr>
              <a:t>    for (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v : neighbors(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 ) {</a:t>
            </a:r>
          </a:p>
          <a:p>
            <a:pPr lvl="2">
              <a:buNone/>
            </a:pPr>
            <a:r>
              <a:rPr lang="en-US" altLang="en-US" sz="2200" dirty="0">
                <a:latin typeface="Consolas" pitchFamily="49" charset="0"/>
                <a:cs typeface="Consolas" pitchFamily="49" charset="0"/>
              </a:rPr>
              <a:t>        if ( connected( v, j ) ) {</a:t>
            </a:r>
          </a:p>
          <a:p>
            <a:pPr lvl="2">
              <a:buNone/>
            </a:pPr>
            <a:r>
              <a:rPr lang="en-US" altLang="en-US" sz="2200" dirty="0">
                <a:latin typeface="Consolas" pitchFamily="49" charset="0"/>
                <a:cs typeface="Consolas" pitchFamily="49" charset="0"/>
              </a:rPr>
              <a:t>            return true;</a:t>
            </a:r>
          </a:p>
          <a:p>
            <a:pPr lvl="2">
              <a:buNone/>
            </a:pPr>
            <a:r>
              <a:rPr lang="en-US" altLang="en-US" sz="2200" dirty="0">
                <a:latin typeface="Consolas" pitchFamily="49" charset="0"/>
                <a:cs typeface="Consolas" pitchFamily="49" charset="0"/>
              </a:rPr>
              <a:t>        }</a:t>
            </a:r>
          </a:p>
          <a:p>
            <a:pPr lvl="2">
              <a:buNone/>
            </a:pPr>
            <a:r>
              <a:rPr lang="en-US" altLang="en-US" sz="2200" dirty="0">
                <a:latin typeface="Consolas" pitchFamily="49" charset="0"/>
                <a:cs typeface="Consolas" pitchFamily="49" charset="0"/>
              </a:rPr>
              <a:t>    }</a:t>
            </a:r>
          </a:p>
          <a:p>
            <a:pPr lvl="2">
              <a:buNone/>
            </a:pPr>
            <a:r>
              <a:rPr lang="en-US" altLang="en-US" sz="2200" dirty="0">
                <a:latin typeface="Consolas" pitchFamily="49" charset="0"/>
                <a:cs typeface="Consolas" pitchFamily="49" charset="0"/>
              </a:rPr>
              <a:t>    return false;</a:t>
            </a:r>
          </a:p>
          <a:p>
            <a:pPr lvl="2">
              <a:buNone/>
            </a:pPr>
            <a:r>
              <a:rPr lang="en-US" altLang="en-US" sz="2200" dirty="0">
                <a:latin typeface="Consolas" pitchFamily="49" charset="0"/>
                <a:cs typeface="Consolas" pitchFamily="49" charset="0"/>
              </a:rPr>
              <a:t>}</a:t>
            </a:r>
          </a:p>
          <a:p>
            <a:pPr lvl="2">
              <a:buNone/>
            </a:pPr>
            <a:endParaRPr lang="en-US" altLang="en-US" sz="2200" dirty="0">
              <a:latin typeface="Consolas" pitchFamily="49" charset="0"/>
              <a:cs typeface="Consolas" pitchFamily="49" charset="0"/>
            </a:endParaRPr>
          </a:p>
          <a:p>
            <a:pPr lvl="1"/>
            <a:r>
              <a:rPr lang="en-US" altLang="en-US" sz="2200" dirty="0">
                <a:solidFill>
                  <a:prstClr val="black"/>
                </a:solidFill>
                <a:latin typeface="Arial" charset="0"/>
                <a:cs typeface="Arial" charset="0"/>
              </a:rPr>
              <a:t>What are the issues with this implementation?</a:t>
            </a:r>
            <a:endParaRPr lang="en-US" altLang="en-US" sz="2200" dirty="0">
              <a:solidFill>
                <a:prstClr val="black"/>
              </a:solidFill>
              <a:latin typeface="Consolas" pitchFamily="49" charset="0"/>
              <a:cs typeface="Consolas" pitchFamily="49" charset="0"/>
            </a:endParaRPr>
          </a:p>
          <a:p>
            <a:pPr lvl="2">
              <a:buNone/>
            </a:pPr>
            <a:endParaRPr lang="en-US" altLang="en-US" sz="2200" dirty="0">
              <a:latin typeface="Consolas" pitchFamily="49" charset="0"/>
              <a:cs typeface="Consolas" pitchFamily="49" charset="0"/>
            </a:endParaRPr>
          </a:p>
        </p:txBody>
      </p:sp>
      <p:pic>
        <p:nvPicPr>
          <p:cNvPr id="4" name="Picture 2"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458" y="5081623"/>
            <a:ext cx="5732498" cy="276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248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Dynamic programming</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In solving optimization problems, the top-down approach may require repeatedly obtaining optimal solutions for the same sub-problem</a:t>
            </a:r>
          </a:p>
          <a:p>
            <a:pPr lvl="1"/>
            <a:r>
              <a:rPr lang="en-US" altLang="en-US" dirty="0">
                <a:latin typeface="Arial" charset="0"/>
                <a:cs typeface="Arial" charset="0"/>
              </a:rPr>
              <a:t>Mathematician Richard Bellman initially formulated the concept of dynamic programming in 1953 to solve such problems</a:t>
            </a:r>
          </a:p>
          <a:p>
            <a:pPr lvl="1"/>
            <a:r>
              <a:rPr lang="en-US" altLang="en-US" dirty="0">
                <a:latin typeface="Arial" charset="0"/>
                <a:cs typeface="Arial" charset="0"/>
              </a:rPr>
              <a:t>This isn’t new, but Bellman formally defined this process</a:t>
            </a:r>
          </a:p>
        </p:txBody>
      </p:sp>
    </p:spTree>
    <p:extLst>
      <p:ext uri="{BB962C8B-B14F-4D97-AF65-F5344CB8AC3E}">
        <p14:creationId xmlns:p14="http://schemas.microsoft.com/office/powerpoint/2010/main" val="3736752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dirty="0">
                <a:latin typeface="Arial" charset="0"/>
                <a:cs typeface="Arial" charset="0"/>
              </a:rPr>
              <a:t>Dynamic programming</a:t>
            </a:r>
          </a:p>
        </p:txBody>
      </p:sp>
      <p:sp>
        <p:nvSpPr>
          <p:cNvPr id="2765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Dynamic programming is distinct from divide-and-conquer, as the divide-and-conquer approach works well if the sub-problems are essentially unique</a:t>
            </a:r>
          </a:p>
          <a:p>
            <a:pPr lvl="1"/>
            <a:r>
              <a:rPr lang="en-US" altLang="en-US" dirty="0">
                <a:latin typeface="Arial" charset="0"/>
                <a:cs typeface="Arial" charset="0"/>
              </a:rPr>
              <a:t>Storing intermediate results would only waste memory</a:t>
            </a:r>
          </a:p>
          <a:p>
            <a:pPr lvl="1"/>
            <a:endParaRPr lang="en-US" altLang="en-US" dirty="0">
              <a:latin typeface="Arial" charset="0"/>
              <a:cs typeface="Arial" charset="0"/>
            </a:endParaRPr>
          </a:p>
          <a:p>
            <a:pPr marL="514765" indent="-514765"/>
            <a:r>
              <a:rPr lang="en-US" altLang="en-US" dirty="0">
                <a:latin typeface="Arial" charset="0"/>
                <a:cs typeface="Arial" charset="0"/>
              </a:rPr>
              <a:t>If sub-problems re-occur, the problem is said to have </a:t>
            </a:r>
            <a:r>
              <a:rPr lang="en-US" altLang="en-US" i="1" dirty="0">
                <a:latin typeface="Arial" charset="0"/>
                <a:cs typeface="Arial" charset="0"/>
              </a:rPr>
              <a:t>overlapping sub-problems</a:t>
            </a:r>
            <a:endParaRPr lang="en-US" altLang="en-US" dirty="0">
              <a:latin typeface="Arial" charset="0"/>
              <a:cs typeface="Arial" charset="0"/>
            </a:endParaRPr>
          </a:p>
          <a:p>
            <a:pPr>
              <a:buFont typeface="Arial" charset="0"/>
              <a:buNone/>
            </a:pPr>
            <a:r>
              <a:rPr lang="en-US" altLang="en-US" dirty="0">
                <a:latin typeface="Arial" charset="0"/>
                <a:cs typeface="Arial" charset="0"/>
              </a:rPr>
              <a:t>	</a:t>
            </a:r>
          </a:p>
        </p:txBody>
      </p:sp>
    </p:spTree>
    <p:extLst>
      <p:ext uri="{BB962C8B-B14F-4D97-AF65-F5344CB8AC3E}">
        <p14:creationId xmlns:p14="http://schemas.microsoft.com/office/powerpoint/2010/main" val="3478910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92" name="Algorithmic paradigms"/>
          <p:cNvSpPr txBox="1">
            <a:spLocks noGrp="1"/>
          </p:cNvSpPr>
          <p:nvPr>
            <p:ph type="title"/>
          </p:nvPr>
        </p:nvSpPr>
        <p:spPr>
          <a:prstGeom prst="rect">
            <a:avLst/>
          </a:prstGeom>
        </p:spPr>
        <p:txBody>
          <a:bodyPr/>
          <a:lstStyle/>
          <a:p>
            <a:r>
              <a:t>Algorithmic paradigms</a:t>
            </a:r>
          </a:p>
        </p:txBody>
      </p:sp>
      <p:sp>
        <p:nvSpPr>
          <p:cNvPr id="93" name="Greed.  Process the input in some order, myopically making irrevocable decisions.…"/>
          <p:cNvSpPr txBox="1">
            <a:spLocks noGrp="1"/>
          </p:cNvSpPr>
          <p:nvPr>
            <p:ph type="body" idx="1"/>
          </p:nvPr>
        </p:nvSpPr>
        <p:spPr>
          <a:prstGeom prst="rect">
            <a:avLst/>
          </a:prstGeom>
        </p:spPr>
        <p:txBody>
          <a:bodyPr/>
          <a:lstStyle/>
          <a:p>
            <a:pPr marL="58702" indent="-58702">
              <a:buClr>
                <a:srgbClr val="0048AA"/>
              </a:buClr>
              <a:buFont typeface="Lucida Sans"/>
            </a:pPr>
            <a:r>
              <a:rPr dirty="0"/>
              <a:t>Greed</a:t>
            </a:r>
            <a:r>
              <a:rPr lang="en-US" dirty="0"/>
              <a:t>y</a:t>
            </a:r>
            <a:r>
              <a:rPr dirty="0"/>
              <a:t>.  </a:t>
            </a:r>
            <a:r>
              <a:rPr dirty="0">
                <a:solidFill>
                  <a:srgbClr val="000000"/>
                </a:solidFill>
                <a:uFill>
                  <a:solidFill>
                    <a:srgbClr val="000000"/>
                  </a:solidFill>
                </a:uFill>
              </a:rPr>
              <a:t>Process the input in some order, myopically making irrevocable decisions.</a:t>
            </a:r>
            <a:br>
              <a:rPr dirty="0">
                <a:solidFill>
                  <a:srgbClr val="000000"/>
                </a:solidFill>
                <a:uFill>
                  <a:solidFill>
                    <a:srgbClr val="000000"/>
                  </a:solidFill>
                </a:uFill>
              </a:rPr>
            </a:br>
            <a:endParaRPr dirty="0">
              <a:solidFill>
                <a:srgbClr val="000000"/>
              </a:solidFill>
              <a:uFill>
                <a:solidFill>
                  <a:srgbClr val="000000"/>
                </a:solidFill>
              </a:uFill>
            </a:endParaRPr>
          </a:p>
          <a:p>
            <a:pPr marL="58702" indent="-58702">
              <a:buClr>
                <a:srgbClr val="0048AA"/>
              </a:buClr>
              <a:buFont typeface="Lucida Sans"/>
            </a:pPr>
            <a:r>
              <a:rPr dirty="0"/>
              <a:t>Divide-and-conquer.  </a:t>
            </a:r>
            <a:r>
              <a:rPr dirty="0">
                <a:solidFill>
                  <a:srgbClr val="000000"/>
                </a:solidFill>
                <a:uFill>
                  <a:solidFill>
                    <a:srgbClr val="000000"/>
                  </a:solidFill>
                </a:uFill>
              </a:rPr>
              <a:t>Break up a problem into </a:t>
            </a:r>
            <a:r>
              <a:rPr dirty="0">
                <a:solidFill>
                  <a:srgbClr val="8D3124"/>
                </a:solidFill>
                <a:uFill>
                  <a:solidFill>
                    <a:srgbClr val="8D3124"/>
                  </a:solidFill>
                </a:uFill>
              </a:rPr>
              <a:t>independent</a:t>
            </a:r>
            <a:r>
              <a:rPr dirty="0">
                <a:solidFill>
                  <a:srgbClr val="000000"/>
                </a:solidFill>
                <a:uFill>
                  <a:solidFill>
                    <a:srgbClr val="000000"/>
                  </a:solidFill>
                </a:uFill>
              </a:rPr>
              <a:t> subproblems;</a:t>
            </a:r>
            <a:br>
              <a:rPr dirty="0">
                <a:solidFill>
                  <a:srgbClr val="000000"/>
                </a:solidFill>
                <a:uFill>
                  <a:solidFill>
                    <a:srgbClr val="000000"/>
                  </a:solidFill>
                </a:uFill>
              </a:rPr>
            </a:br>
            <a:r>
              <a:rPr dirty="0">
                <a:solidFill>
                  <a:srgbClr val="000000"/>
                </a:solidFill>
                <a:uFill>
                  <a:solidFill>
                    <a:srgbClr val="000000"/>
                  </a:solidFill>
                </a:uFill>
              </a:rPr>
              <a:t>solve each subproblem; combine solutions to subproblems to form solution to original problem. </a:t>
            </a:r>
          </a:p>
          <a:p>
            <a:pPr marL="58702" indent="-58702">
              <a:buClr>
                <a:srgbClr val="0048AA"/>
              </a:buClr>
              <a:buFont typeface="Lucida Sans"/>
            </a:pPr>
            <a:br>
              <a:rPr dirty="0">
                <a:solidFill>
                  <a:srgbClr val="000000"/>
                </a:solidFill>
                <a:uFill>
                  <a:solidFill>
                    <a:srgbClr val="000000"/>
                  </a:solidFill>
                </a:uFill>
              </a:rPr>
            </a:br>
            <a:r>
              <a:rPr dirty="0"/>
              <a:t>Dynamic programming.  </a:t>
            </a:r>
            <a:r>
              <a:rPr dirty="0">
                <a:solidFill>
                  <a:srgbClr val="000000"/>
                </a:solidFill>
                <a:uFill>
                  <a:solidFill>
                    <a:srgbClr val="000000"/>
                  </a:solidFill>
                </a:uFill>
              </a:rPr>
              <a:t>Break up a problem into a series of </a:t>
            </a:r>
            <a:r>
              <a:rPr dirty="0">
                <a:solidFill>
                  <a:srgbClr val="8D3124"/>
                </a:solidFill>
                <a:uFill>
                  <a:solidFill>
                    <a:srgbClr val="8D3124"/>
                  </a:solidFill>
                </a:uFill>
              </a:rPr>
              <a:t>overlapping</a:t>
            </a:r>
            <a:r>
              <a:rPr dirty="0">
                <a:solidFill>
                  <a:srgbClr val="000000"/>
                </a:solidFill>
                <a:uFill>
                  <a:solidFill>
                    <a:srgbClr val="000000"/>
                  </a:solidFill>
                </a:uFill>
              </a:rPr>
              <a:t> subproblems; combine solutions to smaller subproblems to form solution to large subproblem.</a:t>
            </a:r>
          </a:p>
        </p:txBody>
      </p:sp>
      <p:sp>
        <p:nvSpPr>
          <p:cNvPr id="94"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grpSp>
        <p:nvGrpSpPr>
          <p:cNvPr id="97" name="成组"/>
          <p:cNvGrpSpPr/>
          <p:nvPr/>
        </p:nvGrpSpPr>
        <p:grpSpPr>
          <a:xfrm>
            <a:off x="2755899" y="5118100"/>
            <a:ext cx="2527656" cy="3009900"/>
            <a:chOff x="13684" y="0"/>
            <a:chExt cx="2527655" cy="3009900"/>
          </a:xfrm>
        </p:grpSpPr>
        <p:sp>
          <p:nvSpPr>
            <p:cNvPr id="95" name="fancy name for…"/>
            <p:cNvSpPr/>
            <p:nvPr/>
          </p:nvSpPr>
          <p:spPr>
            <a:xfrm>
              <a:off x="1271339" y="17399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rPr dirty="0"/>
                <a:t>fancy name for</a:t>
              </a:r>
            </a:p>
            <a:p>
              <a:pPr>
                <a:lnSpc>
                  <a:spcPct val="140000"/>
                </a:lnSpc>
              </a:pPr>
              <a:r>
                <a:rPr dirty="0"/>
                <a:t>caching intermediate results</a:t>
              </a:r>
            </a:p>
            <a:p>
              <a:pPr>
                <a:lnSpc>
                  <a:spcPct val="140000"/>
                </a:lnSpc>
              </a:pPr>
              <a:r>
                <a:rPr dirty="0"/>
                <a:t>in a table for later reuse</a:t>
              </a:r>
            </a:p>
          </p:txBody>
        </p:sp>
        <p:sp>
          <p:nvSpPr>
            <p:cNvPr id="96" name="线条"/>
            <p:cNvSpPr/>
            <p:nvPr/>
          </p:nvSpPr>
          <p:spPr>
            <a:xfrm>
              <a:off x="13684" y="0"/>
              <a:ext cx="831206" cy="164207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1" build="p" bldLvl="5" animBg="1" advAuto="0"/>
      <p:bldP spid="97" grpId="2"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5493">
          <a:alpha val="5000"/>
        </a:srgbClr>
      </a:dk1>
      <a:lt1>
        <a:srgbClr val="8D312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Lucida Sans"/>
        <a:ea typeface="Lucida Sans"/>
        <a:cs typeface="Lucida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61411" marR="61411" indent="0" algn="l" defTabSz="457200" rtl="0" fontAlgn="auto" latinLnBrk="0" hangingPunct="0">
          <a:lnSpc>
            <a:spcPct val="130000"/>
          </a:lnSpc>
          <a:spcBef>
            <a:spcPts val="0"/>
          </a:spcBef>
          <a:spcAft>
            <a:spcPts val="0"/>
          </a:spcAft>
          <a:buClr>
            <a:srgbClr val="000000"/>
          </a:buClr>
          <a:buSzTx/>
          <a:buFont typeface="Lucida Sans"/>
          <a:buNone/>
          <a:tabLst>
            <a:tab pos="1066800" algn="l"/>
          </a:tabLst>
          <a:defRPr kumimoji="0" sz="2200" b="0" i="0" u="none" strike="noStrike" cap="none" spc="0" normalizeH="0" baseline="0">
            <a:ln>
              <a:noFill/>
            </a:ln>
            <a:solidFill>
              <a:srgbClr val="000000"/>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D312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Lucida Sans"/>
        <a:ea typeface="Lucida Sans"/>
        <a:cs typeface="Lucida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61411" marR="61411" indent="0" algn="l" defTabSz="457200" rtl="0" fontAlgn="auto" latinLnBrk="0" hangingPunct="0">
          <a:lnSpc>
            <a:spcPct val="130000"/>
          </a:lnSpc>
          <a:spcBef>
            <a:spcPts val="0"/>
          </a:spcBef>
          <a:spcAft>
            <a:spcPts val="0"/>
          </a:spcAft>
          <a:buClr>
            <a:srgbClr val="000000"/>
          </a:buClr>
          <a:buSzTx/>
          <a:buFont typeface="Lucida Sans"/>
          <a:buNone/>
          <a:tabLst>
            <a:tab pos="1066800" algn="l"/>
          </a:tabLst>
          <a:defRPr kumimoji="0" sz="2200" b="0" i="0" u="none" strike="noStrike" cap="none" spc="0" normalizeH="0" baseline="0">
            <a:ln>
              <a:noFill/>
            </a:ln>
            <a:solidFill>
              <a:srgbClr val="000000"/>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D312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11085</TotalTime>
  <Words>6400</Words>
  <Application>Microsoft Office PowerPoint</Application>
  <PresentationFormat>自定义</PresentationFormat>
  <Paragraphs>930</Paragraphs>
  <Slides>51</Slides>
  <Notes>34</Notes>
  <HiddenSlides>4</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51</vt:i4>
      </vt:variant>
    </vt:vector>
  </HeadingPairs>
  <TitlesOfParts>
    <vt:vector size="62" baseType="lpstr">
      <vt:lpstr>Futura</vt:lpstr>
      <vt:lpstr>Lucida Grande</vt:lpstr>
      <vt:lpstr>Arial</vt:lpstr>
      <vt:lpstr>Consolas</vt:lpstr>
      <vt:lpstr>Helvetica</vt:lpstr>
      <vt:lpstr>Lucida Sans</vt:lpstr>
      <vt:lpstr>Symbol</vt:lpstr>
      <vt:lpstr>Times</vt:lpstr>
      <vt:lpstr>Times New Roman</vt:lpstr>
      <vt:lpstr>White</vt:lpstr>
      <vt:lpstr>Equation</vt:lpstr>
      <vt:lpstr>PowerPoint 演示文稿</vt:lpstr>
      <vt:lpstr>Fibonacci numbers</vt:lpstr>
      <vt:lpstr>Fibonacci numbers</vt:lpstr>
      <vt:lpstr>Fibonacci numbers</vt:lpstr>
      <vt:lpstr>Fibonacci numbers</vt:lpstr>
      <vt:lpstr>Connected</vt:lpstr>
      <vt:lpstr>Dynamic programming</vt:lpstr>
      <vt:lpstr>Dynamic programming</vt:lpstr>
      <vt:lpstr>Algorithmic paradigms</vt:lpstr>
      <vt:lpstr>Dynamic programming history</vt:lpstr>
      <vt:lpstr>Dynamic programming applications</vt:lpstr>
      <vt:lpstr>Dynamic programming books</vt:lpstr>
      <vt:lpstr>Dynamic Programming</vt:lpstr>
      <vt:lpstr>Weighted interval scheduling</vt:lpstr>
      <vt:lpstr>Earliest-finish-time first algorithm</vt:lpstr>
      <vt:lpstr>Weighted interval scheduling</vt:lpstr>
      <vt:lpstr>Weighted interval scheduling</vt:lpstr>
      <vt:lpstr>Dynamic programming:  binary choice</vt:lpstr>
      <vt:lpstr>Weighted interval scheduling:  brute force</vt:lpstr>
      <vt:lpstr>Dynamic programming:  quiz 1</vt:lpstr>
      <vt:lpstr>Weighted interval scheduling:  brute force</vt:lpstr>
      <vt:lpstr>Weighted interval scheduling:  memoization</vt:lpstr>
      <vt:lpstr>Weighted interval scheduling:  running time</vt:lpstr>
      <vt:lpstr>Weighted interval scheduling:  finding a solution</vt:lpstr>
      <vt:lpstr>Weighted interval scheduling:  bottom-up dynamic programming</vt:lpstr>
      <vt:lpstr>House coloring problem</vt:lpstr>
      <vt:lpstr>House coloring problem</vt:lpstr>
      <vt:lpstr>Maximum subarray problem</vt:lpstr>
      <vt:lpstr>Kadane’s algorithm</vt:lpstr>
      <vt:lpstr>Maximum rectangle problem</vt:lpstr>
      <vt:lpstr>Bentley’s algorithm</vt:lpstr>
      <vt:lpstr>Dynamic Programming</vt:lpstr>
      <vt:lpstr>Least squares</vt:lpstr>
      <vt:lpstr>Segmented least squares</vt:lpstr>
      <vt:lpstr>Segmented least squares</vt:lpstr>
      <vt:lpstr>Dynamic programming:  multiway choice</vt:lpstr>
      <vt:lpstr>Segmented least squares algorithm</vt:lpstr>
      <vt:lpstr>Segmented least squares analysis</vt:lpstr>
      <vt:lpstr>Dynamic Programming</vt:lpstr>
      <vt:lpstr>Knapsack problem</vt:lpstr>
      <vt:lpstr>Dynamic programming:  quiz 2</vt:lpstr>
      <vt:lpstr>Dynamic programming:  quiz 3</vt:lpstr>
      <vt:lpstr>Dynamic programming:  false start</vt:lpstr>
      <vt:lpstr>Dynamic programming:  adding a new variable</vt:lpstr>
      <vt:lpstr>Knapsack problem:  bottom-up dynamic programming</vt:lpstr>
      <vt:lpstr>Knapsack problem:  bottom-up dynamic programming demo</vt:lpstr>
      <vt:lpstr>Knapsack problem:  running time</vt:lpstr>
      <vt:lpstr>Dynamic programming:  quiz 4</vt:lpstr>
      <vt:lpstr>Coin changing</vt:lpstr>
      <vt:lpstr>Coin changing</vt:lpstr>
      <vt:lpstr>Dynamic programming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Programming I</dc:title>
  <cp:lastModifiedBy>itsuitsuki</cp:lastModifiedBy>
  <cp:revision>25</cp:revision>
  <dcterms:modified xsi:type="dcterms:W3CDTF">2024-01-05T15:06:53Z</dcterms:modified>
</cp:coreProperties>
</file>